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6"/>
  </p:notesMasterIdLst>
  <p:handoutMasterIdLst>
    <p:handoutMasterId r:id="rId17"/>
  </p:handoutMasterIdLst>
  <p:sldIdLst>
    <p:sldId id="283" r:id="rId2"/>
    <p:sldId id="284" r:id="rId3"/>
    <p:sldId id="286" r:id="rId4"/>
    <p:sldId id="311" r:id="rId5"/>
    <p:sldId id="323" r:id="rId6"/>
    <p:sldId id="319" r:id="rId7"/>
    <p:sldId id="324" r:id="rId8"/>
    <p:sldId id="325" r:id="rId9"/>
    <p:sldId id="317" r:id="rId10"/>
    <p:sldId id="313" r:id="rId11"/>
    <p:sldId id="288" r:id="rId12"/>
    <p:sldId id="320" r:id="rId13"/>
    <p:sldId id="287" r:id="rId14"/>
    <p:sldId id="289"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83"/>
            <p14:sldId id="284"/>
            <p14:sldId id="286"/>
            <p14:sldId id="311"/>
            <p14:sldId id="323"/>
            <p14:sldId id="319"/>
            <p14:sldId id="324"/>
            <p14:sldId id="325"/>
            <p14:sldId id="317"/>
            <p14:sldId id="313"/>
            <p14:sldId id="288"/>
            <p14:sldId id="320"/>
            <p14:sldId id="287"/>
            <p14:sldId id="289"/>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214" autoAdjust="0"/>
  </p:normalViewPr>
  <p:slideViewPr>
    <p:cSldViewPr snapToGrid="0">
      <p:cViewPr varScale="1">
        <p:scale>
          <a:sx n="79" d="100"/>
          <a:sy n="79" d="100"/>
        </p:scale>
        <p:origin x="126"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39FBC-552D-4A6F-8DB6-20653E68A04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7F35220-E76B-4AFA-AEED-776750E5A852}">
      <dgm:prSet phldrT="[Text]" custT="1"/>
      <dgm:spPr/>
      <dgm:t>
        <a:bodyPr/>
        <a:lstStyle/>
        <a:p>
          <a:r>
            <a:rPr lang="en-US" sz="2000" dirty="0"/>
            <a:t>High risk offenders</a:t>
          </a:r>
        </a:p>
      </dgm:t>
    </dgm:pt>
    <dgm:pt modelId="{1EBE2E32-4FD0-4B5F-8708-9DA0FF589B88}" type="parTrans" cxnId="{E2597798-6838-4CCD-A084-29A7A88D0366}">
      <dgm:prSet/>
      <dgm:spPr/>
      <dgm:t>
        <a:bodyPr/>
        <a:lstStyle/>
        <a:p>
          <a:endParaRPr lang="en-US"/>
        </a:p>
      </dgm:t>
    </dgm:pt>
    <dgm:pt modelId="{6510763E-059A-4E86-917E-B552650EF4F5}" type="sibTrans" cxnId="{E2597798-6838-4CCD-A084-29A7A88D0366}">
      <dgm:prSet/>
      <dgm:spPr/>
      <dgm:t>
        <a:bodyPr/>
        <a:lstStyle/>
        <a:p>
          <a:endParaRPr lang="en-US"/>
        </a:p>
      </dgm:t>
    </dgm:pt>
    <dgm:pt modelId="{F7B46600-0144-462B-818A-E104D63C88F0}">
      <dgm:prSet phldrT="[Text]" custT="1"/>
      <dgm:spPr/>
      <dgm:t>
        <a:bodyPr/>
        <a:lstStyle/>
        <a:p>
          <a:r>
            <a:rPr lang="en-US" sz="2000" dirty="0"/>
            <a:t>Sex offenders and individuals with severe mental health issues are excluded</a:t>
          </a:r>
        </a:p>
      </dgm:t>
    </dgm:pt>
    <dgm:pt modelId="{31463A9C-4A37-4B5A-9F96-3D1F21C54AE6}" type="parTrans" cxnId="{D6C82A9D-82AD-429B-823E-C98B7DBFE3F6}">
      <dgm:prSet/>
      <dgm:spPr/>
      <dgm:t>
        <a:bodyPr/>
        <a:lstStyle/>
        <a:p>
          <a:endParaRPr lang="en-US"/>
        </a:p>
      </dgm:t>
    </dgm:pt>
    <dgm:pt modelId="{1D7CCBD4-E174-483B-B054-0EAB351C2D83}" type="sibTrans" cxnId="{D6C82A9D-82AD-429B-823E-C98B7DBFE3F6}">
      <dgm:prSet/>
      <dgm:spPr/>
      <dgm:t>
        <a:bodyPr/>
        <a:lstStyle/>
        <a:p>
          <a:endParaRPr lang="en-US"/>
        </a:p>
      </dgm:t>
    </dgm:pt>
    <dgm:pt modelId="{8ED9452A-9C6D-43BF-B5E7-0CA124871E63}">
      <dgm:prSet phldrT="[Text]" custT="1"/>
      <dgm:spPr/>
      <dgm:t>
        <a:bodyPr/>
        <a:lstStyle/>
        <a:p>
          <a:r>
            <a:rPr lang="en-US" sz="2000" dirty="0"/>
            <a:t>Supervised release term of 3 to 5 years subsequent to release from imprisonment</a:t>
          </a:r>
        </a:p>
      </dgm:t>
    </dgm:pt>
    <dgm:pt modelId="{3B8FDD83-B0DF-490C-A714-A460F540CC3C}" type="parTrans" cxnId="{E7950F15-EA60-4B4A-A393-1BAFE38C243B}">
      <dgm:prSet/>
      <dgm:spPr/>
      <dgm:t>
        <a:bodyPr/>
        <a:lstStyle/>
        <a:p>
          <a:endParaRPr lang="en-US"/>
        </a:p>
      </dgm:t>
    </dgm:pt>
    <dgm:pt modelId="{6074410A-BE2F-48CA-9C1B-6B67B9B5A71E}" type="sibTrans" cxnId="{E7950F15-EA60-4B4A-A393-1BAFE38C243B}">
      <dgm:prSet/>
      <dgm:spPr/>
      <dgm:t>
        <a:bodyPr/>
        <a:lstStyle/>
        <a:p>
          <a:endParaRPr lang="en-US"/>
        </a:p>
      </dgm:t>
    </dgm:pt>
    <dgm:pt modelId="{F385CC1D-BB6E-4427-979B-A93759861824}">
      <dgm:prSet custT="1"/>
      <dgm:spPr/>
      <dgm:t>
        <a:bodyPr/>
        <a:lstStyle/>
        <a:p>
          <a:r>
            <a:rPr lang="en-US" sz="2000" dirty="0"/>
            <a:t>Must agree to supervision modification for enrollment in program</a:t>
          </a:r>
        </a:p>
      </dgm:t>
    </dgm:pt>
    <dgm:pt modelId="{F35AC713-DADE-4400-9B66-410C1EE74E73}" type="parTrans" cxnId="{7D5EEBFE-EAC6-48FF-A611-2A2F062F5EC8}">
      <dgm:prSet/>
      <dgm:spPr/>
    </dgm:pt>
    <dgm:pt modelId="{FC7DA6B6-C402-484B-9776-F15B3AD4A727}" type="sibTrans" cxnId="{7D5EEBFE-EAC6-48FF-A611-2A2F062F5EC8}">
      <dgm:prSet/>
      <dgm:spPr/>
    </dgm:pt>
    <dgm:pt modelId="{EC5A079F-4FDE-48F5-8464-60B2A3C9B74F}" type="pres">
      <dgm:prSet presAssocID="{17639FBC-552D-4A6F-8DB6-20653E68A04F}" presName="Name0" presStyleCnt="0">
        <dgm:presLayoutVars>
          <dgm:chMax val="7"/>
          <dgm:chPref val="7"/>
          <dgm:dir/>
        </dgm:presLayoutVars>
      </dgm:prSet>
      <dgm:spPr/>
    </dgm:pt>
    <dgm:pt modelId="{A53D3E54-93BC-4006-88BD-DF9D39A88AE5}" type="pres">
      <dgm:prSet presAssocID="{17639FBC-552D-4A6F-8DB6-20653E68A04F}" presName="Name1" presStyleCnt="0"/>
      <dgm:spPr/>
    </dgm:pt>
    <dgm:pt modelId="{A4A5E2BF-DE51-4042-BB84-B4DB9EC83561}" type="pres">
      <dgm:prSet presAssocID="{17639FBC-552D-4A6F-8DB6-20653E68A04F}" presName="cycle" presStyleCnt="0"/>
      <dgm:spPr/>
    </dgm:pt>
    <dgm:pt modelId="{FF7DDCBD-F338-44C8-8EDC-9E68A5BECDFE}" type="pres">
      <dgm:prSet presAssocID="{17639FBC-552D-4A6F-8DB6-20653E68A04F}" presName="srcNode" presStyleLbl="node1" presStyleIdx="0" presStyleCnt="4"/>
      <dgm:spPr/>
    </dgm:pt>
    <dgm:pt modelId="{3F62C6D9-4799-4DF4-8AD1-6596FA0522F3}" type="pres">
      <dgm:prSet presAssocID="{17639FBC-552D-4A6F-8DB6-20653E68A04F}" presName="conn" presStyleLbl="parChTrans1D2" presStyleIdx="0" presStyleCnt="1"/>
      <dgm:spPr/>
    </dgm:pt>
    <dgm:pt modelId="{216039F7-E405-4F47-9B04-6F12643A56AC}" type="pres">
      <dgm:prSet presAssocID="{17639FBC-552D-4A6F-8DB6-20653E68A04F}" presName="extraNode" presStyleLbl="node1" presStyleIdx="0" presStyleCnt="4"/>
      <dgm:spPr/>
    </dgm:pt>
    <dgm:pt modelId="{3A88BF9B-506E-4E93-BE3C-C88C65CF6F58}" type="pres">
      <dgm:prSet presAssocID="{17639FBC-552D-4A6F-8DB6-20653E68A04F}" presName="dstNode" presStyleLbl="node1" presStyleIdx="0" presStyleCnt="4"/>
      <dgm:spPr/>
    </dgm:pt>
    <dgm:pt modelId="{4A9FF744-7087-4E1C-A728-A3A273D50F0A}" type="pres">
      <dgm:prSet presAssocID="{07F35220-E76B-4AFA-AEED-776750E5A852}" presName="text_1" presStyleLbl="node1" presStyleIdx="0" presStyleCnt="4">
        <dgm:presLayoutVars>
          <dgm:bulletEnabled val="1"/>
        </dgm:presLayoutVars>
      </dgm:prSet>
      <dgm:spPr/>
    </dgm:pt>
    <dgm:pt modelId="{423417A5-85E2-47B3-B1A7-7F2C34549A5F}" type="pres">
      <dgm:prSet presAssocID="{07F35220-E76B-4AFA-AEED-776750E5A852}" presName="accent_1" presStyleCnt="0"/>
      <dgm:spPr/>
    </dgm:pt>
    <dgm:pt modelId="{4EF9C83C-9474-497D-AC8C-26652D92FE00}" type="pres">
      <dgm:prSet presAssocID="{07F35220-E76B-4AFA-AEED-776750E5A852}" presName="accentRepeatNode" presStyleLbl="solidFgAcc1" presStyleIdx="0" presStyleCnt="4"/>
      <dgm:spPr/>
    </dgm:pt>
    <dgm:pt modelId="{16C9F564-3061-4A68-8719-515F9171ED54}" type="pres">
      <dgm:prSet presAssocID="{F7B46600-0144-462B-818A-E104D63C88F0}" presName="text_2" presStyleLbl="node1" presStyleIdx="1" presStyleCnt="4">
        <dgm:presLayoutVars>
          <dgm:bulletEnabled val="1"/>
        </dgm:presLayoutVars>
      </dgm:prSet>
      <dgm:spPr/>
    </dgm:pt>
    <dgm:pt modelId="{25305CCC-1C91-4505-BE27-CA51A40FAA7A}" type="pres">
      <dgm:prSet presAssocID="{F7B46600-0144-462B-818A-E104D63C88F0}" presName="accent_2" presStyleCnt="0"/>
      <dgm:spPr/>
    </dgm:pt>
    <dgm:pt modelId="{E48FBD20-8993-4B96-93E9-C25771442EC2}" type="pres">
      <dgm:prSet presAssocID="{F7B46600-0144-462B-818A-E104D63C88F0}" presName="accentRepeatNode" presStyleLbl="solidFgAcc1" presStyleIdx="1" presStyleCnt="4"/>
      <dgm:spPr/>
    </dgm:pt>
    <dgm:pt modelId="{B364CCAD-4978-46AC-A074-C8E579FEE36F}" type="pres">
      <dgm:prSet presAssocID="{8ED9452A-9C6D-43BF-B5E7-0CA124871E63}" presName="text_3" presStyleLbl="node1" presStyleIdx="2" presStyleCnt="4">
        <dgm:presLayoutVars>
          <dgm:bulletEnabled val="1"/>
        </dgm:presLayoutVars>
      </dgm:prSet>
      <dgm:spPr/>
    </dgm:pt>
    <dgm:pt modelId="{D80744B0-8DF5-46B9-B07E-CB1DFE5CCCCF}" type="pres">
      <dgm:prSet presAssocID="{8ED9452A-9C6D-43BF-B5E7-0CA124871E63}" presName="accent_3" presStyleCnt="0"/>
      <dgm:spPr/>
    </dgm:pt>
    <dgm:pt modelId="{03C27223-A905-43D9-9BFE-BF3668FE181B}" type="pres">
      <dgm:prSet presAssocID="{8ED9452A-9C6D-43BF-B5E7-0CA124871E63}" presName="accentRepeatNode" presStyleLbl="solidFgAcc1" presStyleIdx="2" presStyleCnt="4"/>
      <dgm:spPr/>
    </dgm:pt>
    <dgm:pt modelId="{4C9B9A5E-34CC-4D3D-8431-07A98AD29F27}" type="pres">
      <dgm:prSet presAssocID="{F385CC1D-BB6E-4427-979B-A93759861824}" presName="text_4" presStyleLbl="node1" presStyleIdx="3" presStyleCnt="4">
        <dgm:presLayoutVars>
          <dgm:bulletEnabled val="1"/>
        </dgm:presLayoutVars>
      </dgm:prSet>
      <dgm:spPr/>
    </dgm:pt>
    <dgm:pt modelId="{FD5CAC1C-750B-4933-BC0F-B0D69432462E}" type="pres">
      <dgm:prSet presAssocID="{F385CC1D-BB6E-4427-979B-A93759861824}" presName="accent_4" presStyleCnt="0"/>
      <dgm:spPr/>
    </dgm:pt>
    <dgm:pt modelId="{EAF4DE9C-B476-4437-B9A7-FCF44C604064}" type="pres">
      <dgm:prSet presAssocID="{F385CC1D-BB6E-4427-979B-A93759861824}" presName="accentRepeatNode" presStyleLbl="solidFgAcc1" presStyleIdx="3" presStyleCnt="4"/>
      <dgm:spPr/>
    </dgm:pt>
  </dgm:ptLst>
  <dgm:cxnLst>
    <dgm:cxn modelId="{E7950F15-EA60-4B4A-A393-1BAFE38C243B}" srcId="{17639FBC-552D-4A6F-8DB6-20653E68A04F}" destId="{8ED9452A-9C6D-43BF-B5E7-0CA124871E63}" srcOrd="2" destOrd="0" parTransId="{3B8FDD83-B0DF-490C-A714-A460F540CC3C}" sibTransId="{6074410A-BE2F-48CA-9C1B-6B67B9B5A71E}"/>
    <dgm:cxn modelId="{5062755D-6842-4C31-BAE5-25F75E048177}" type="presOf" srcId="{F385CC1D-BB6E-4427-979B-A93759861824}" destId="{4C9B9A5E-34CC-4D3D-8431-07A98AD29F27}" srcOrd="0" destOrd="0" presId="urn:microsoft.com/office/officeart/2008/layout/VerticalCurvedList"/>
    <dgm:cxn modelId="{6E160E59-94E4-4B50-AD89-D3FA8A207103}" type="presOf" srcId="{17639FBC-552D-4A6F-8DB6-20653E68A04F}" destId="{EC5A079F-4FDE-48F5-8464-60B2A3C9B74F}" srcOrd="0" destOrd="0" presId="urn:microsoft.com/office/officeart/2008/layout/VerticalCurvedList"/>
    <dgm:cxn modelId="{CA02287D-37B4-4F0A-BD88-1DAE238B871D}" type="presOf" srcId="{6510763E-059A-4E86-917E-B552650EF4F5}" destId="{3F62C6D9-4799-4DF4-8AD1-6596FA0522F3}" srcOrd="0" destOrd="0" presId="urn:microsoft.com/office/officeart/2008/layout/VerticalCurvedList"/>
    <dgm:cxn modelId="{E2597798-6838-4CCD-A084-29A7A88D0366}" srcId="{17639FBC-552D-4A6F-8DB6-20653E68A04F}" destId="{07F35220-E76B-4AFA-AEED-776750E5A852}" srcOrd="0" destOrd="0" parTransId="{1EBE2E32-4FD0-4B5F-8708-9DA0FF589B88}" sibTransId="{6510763E-059A-4E86-917E-B552650EF4F5}"/>
    <dgm:cxn modelId="{D6C82A9D-82AD-429B-823E-C98B7DBFE3F6}" srcId="{17639FBC-552D-4A6F-8DB6-20653E68A04F}" destId="{F7B46600-0144-462B-818A-E104D63C88F0}" srcOrd="1" destOrd="0" parTransId="{31463A9C-4A37-4B5A-9F96-3D1F21C54AE6}" sibTransId="{1D7CCBD4-E174-483B-B054-0EAB351C2D83}"/>
    <dgm:cxn modelId="{B7D4EBA6-5978-4AF7-A6CD-7F29B1D85232}" type="presOf" srcId="{F7B46600-0144-462B-818A-E104D63C88F0}" destId="{16C9F564-3061-4A68-8719-515F9171ED54}" srcOrd="0" destOrd="0" presId="urn:microsoft.com/office/officeart/2008/layout/VerticalCurvedList"/>
    <dgm:cxn modelId="{6D6A87D6-CDF0-47E5-90D9-BF3FBEC5538C}" type="presOf" srcId="{07F35220-E76B-4AFA-AEED-776750E5A852}" destId="{4A9FF744-7087-4E1C-A728-A3A273D50F0A}" srcOrd="0" destOrd="0" presId="urn:microsoft.com/office/officeart/2008/layout/VerticalCurvedList"/>
    <dgm:cxn modelId="{9CF9A1DF-C887-4A3D-AD02-3953D09ED6B5}" type="presOf" srcId="{8ED9452A-9C6D-43BF-B5E7-0CA124871E63}" destId="{B364CCAD-4978-46AC-A074-C8E579FEE36F}" srcOrd="0" destOrd="0" presId="urn:microsoft.com/office/officeart/2008/layout/VerticalCurvedList"/>
    <dgm:cxn modelId="{7D5EEBFE-EAC6-48FF-A611-2A2F062F5EC8}" srcId="{17639FBC-552D-4A6F-8DB6-20653E68A04F}" destId="{F385CC1D-BB6E-4427-979B-A93759861824}" srcOrd="3" destOrd="0" parTransId="{F35AC713-DADE-4400-9B66-410C1EE74E73}" sibTransId="{FC7DA6B6-C402-484B-9776-F15B3AD4A727}"/>
    <dgm:cxn modelId="{D980F24C-6B83-4B77-BBF9-507CE04BF899}" type="presParOf" srcId="{EC5A079F-4FDE-48F5-8464-60B2A3C9B74F}" destId="{A53D3E54-93BC-4006-88BD-DF9D39A88AE5}" srcOrd="0" destOrd="0" presId="urn:microsoft.com/office/officeart/2008/layout/VerticalCurvedList"/>
    <dgm:cxn modelId="{4392AFA2-847C-4817-9B1F-E31741243619}" type="presParOf" srcId="{A53D3E54-93BC-4006-88BD-DF9D39A88AE5}" destId="{A4A5E2BF-DE51-4042-BB84-B4DB9EC83561}" srcOrd="0" destOrd="0" presId="urn:microsoft.com/office/officeart/2008/layout/VerticalCurvedList"/>
    <dgm:cxn modelId="{64B83BC8-FA23-4E52-9091-62E7212372AE}" type="presParOf" srcId="{A4A5E2BF-DE51-4042-BB84-B4DB9EC83561}" destId="{FF7DDCBD-F338-44C8-8EDC-9E68A5BECDFE}" srcOrd="0" destOrd="0" presId="urn:microsoft.com/office/officeart/2008/layout/VerticalCurvedList"/>
    <dgm:cxn modelId="{7C3F6FCE-6E10-4D48-A8EE-48FA71A67742}" type="presParOf" srcId="{A4A5E2BF-DE51-4042-BB84-B4DB9EC83561}" destId="{3F62C6D9-4799-4DF4-8AD1-6596FA0522F3}" srcOrd="1" destOrd="0" presId="urn:microsoft.com/office/officeart/2008/layout/VerticalCurvedList"/>
    <dgm:cxn modelId="{3F0A9CCE-F991-4721-8181-863F57C9C9BC}" type="presParOf" srcId="{A4A5E2BF-DE51-4042-BB84-B4DB9EC83561}" destId="{216039F7-E405-4F47-9B04-6F12643A56AC}" srcOrd="2" destOrd="0" presId="urn:microsoft.com/office/officeart/2008/layout/VerticalCurvedList"/>
    <dgm:cxn modelId="{374B3162-AFFB-4CCA-BC3B-B643C1C3407D}" type="presParOf" srcId="{A4A5E2BF-DE51-4042-BB84-B4DB9EC83561}" destId="{3A88BF9B-506E-4E93-BE3C-C88C65CF6F58}" srcOrd="3" destOrd="0" presId="urn:microsoft.com/office/officeart/2008/layout/VerticalCurvedList"/>
    <dgm:cxn modelId="{CD340EFA-F72F-4A91-A2B0-8508E04CCB35}" type="presParOf" srcId="{A53D3E54-93BC-4006-88BD-DF9D39A88AE5}" destId="{4A9FF744-7087-4E1C-A728-A3A273D50F0A}" srcOrd="1" destOrd="0" presId="urn:microsoft.com/office/officeart/2008/layout/VerticalCurvedList"/>
    <dgm:cxn modelId="{48D1DE76-7208-4338-BF22-E54695F2B96F}" type="presParOf" srcId="{A53D3E54-93BC-4006-88BD-DF9D39A88AE5}" destId="{423417A5-85E2-47B3-B1A7-7F2C34549A5F}" srcOrd="2" destOrd="0" presId="urn:microsoft.com/office/officeart/2008/layout/VerticalCurvedList"/>
    <dgm:cxn modelId="{B2E11613-C052-4E8A-AB19-8D835F341A07}" type="presParOf" srcId="{423417A5-85E2-47B3-B1A7-7F2C34549A5F}" destId="{4EF9C83C-9474-497D-AC8C-26652D92FE00}" srcOrd="0" destOrd="0" presId="urn:microsoft.com/office/officeart/2008/layout/VerticalCurvedList"/>
    <dgm:cxn modelId="{353208B5-3B84-4FE4-90B8-C793FD8EB564}" type="presParOf" srcId="{A53D3E54-93BC-4006-88BD-DF9D39A88AE5}" destId="{16C9F564-3061-4A68-8719-515F9171ED54}" srcOrd="3" destOrd="0" presId="urn:microsoft.com/office/officeart/2008/layout/VerticalCurvedList"/>
    <dgm:cxn modelId="{653AC0AF-0ED9-47D2-9BEE-657D341BFAD8}" type="presParOf" srcId="{A53D3E54-93BC-4006-88BD-DF9D39A88AE5}" destId="{25305CCC-1C91-4505-BE27-CA51A40FAA7A}" srcOrd="4" destOrd="0" presId="urn:microsoft.com/office/officeart/2008/layout/VerticalCurvedList"/>
    <dgm:cxn modelId="{4FCF72E6-E5F1-4E76-A298-77D7F68C86EE}" type="presParOf" srcId="{25305CCC-1C91-4505-BE27-CA51A40FAA7A}" destId="{E48FBD20-8993-4B96-93E9-C25771442EC2}" srcOrd="0" destOrd="0" presId="urn:microsoft.com/office/officeart/2008/layout/VerticalCurvedList"/>
    <dgm:cxn modelId="{5488E4D2-950A-4D47-A9DA-248EBD612B3B}" type="presParOf" srcId="{A53D3E54-93BC-4006-88BD-DF9D39A88AE5}" destId="{B364CCAD-4978-46AC-A074-C8E579FEE36F}" srcOrd="5" destOrd="0" presId="urn:microsoft.com/office/officeart/2008/layout/VerticalCurvedList"/>
    <dgm:cxn modelId="{ABB747F0-D11D-4DB3-B7DD-3D34352D4312}" type="presParOf" srcId="{A53D3E54-93BC-4006-88BD-DF9D39A88AE5}" destId="{D80744B0-8DF5-46B9-B07E-CB1DFE5CCCCF}" srcOrd="6" destOrd="0" presId="urn:microsoft.com/office/officeart/2008/layout/VerticalCurvedList"/>
    <dgm:cxn modelId="{A1176765-5FCC-4E11-B060-98E5B052F3DB}" type="presParOf" srcId="{D80744B0-8DF5-46B9-B07E-CB1DFE5CCCCF}" destId="{03C27223-A905-43D9-9BFE-BF3668FE181B}" srcOrd="0" destOrd="0" presId="urn:microsoft.com/office/officeart/2008/layout/VerticalCurvedList"/>
    <dgm:cxn modelId="{DA327F46-65F6-4F8B-A49B-97000CB02142}" type="presParOf" srcId="{A53D3E54-93BC-4006-88BD-DF9D39A88AE5}" destId="{4C9B9A5E-34CC-4D3D-8431-07A98AD29F27}" srcOrd="7" destOrd="0" presId="urn:microsoft.com/office/officeart/2008/layout/VerticalCurvedList"/>
    <dgm:cxn modelId="{2FC39ACC-A837-46A4-8EA4-3031E211AFB9}" type="presParOf" srcId="{A53D3E54-93BC-4006-88BD-DF9D39A88AE5}" destId="{FD5CAC1C-750B-4933-BC0F-B0D69432462E}" srcOrd="8" destOrd="0" presId="urn:microsoft.com/office/officeart/2008/layout/VerticalCurvedList"/>
    <dgm:cxn modelId="{AC90FB2C-1964-48C9-93F9-008FF31C26D6}" type="presParOf" srcId="{FD5CAC1C-750B-4933-BC0F-B0D69432462E}" destId="{EAF4DE9C-B476-4437-B9A7-FCF44C60406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09A6E-ABE7-4EE2-AC58-DF8D20DE7C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B6AA5BF-A8AB-404E-8E99-30939C829D0A}">
      <dgm:prSet phldrT="[Text]"/>
      <dgm:spPr/>
      <dgm:t>
        <a:bodyPr/>
        <a:lstStyle/>
        <a:p>
          <a:r>
            <a:rPr lang="en-US" dirty="0"/>
            <a:t>Phase Advancement</a:t>
          </a:r>
        </a:p>
      </dgm:t>
    </dgm:pt>
    <dgm:pt modelId="{9EC42C37-136C-4187-A492-E88AF6413580}" type="parTrans" cxnId="{5E93C0BC-EA32-44A5-AD61-7FC8FE050001}">
      <dgm:prSet/>
      <dgm:spPr/>
      <dgm:t>
        <a:bodyPr/>
        <a:lstStyle/>
        <a:p>
          <a:endParaRPr lang="en-US"/>
        </a:p>
      </dgm:t>
    </dgm:pt>
    <dgm:pt modelId="{FA2D1F01-7623-46E4-94C7-8EE4C0A941AE}" type="sibTrans" cxnId="{5E93C0BC-EA32-44A5-AD61-7FC8FE050001}">
      <dgm:prSet/>
      <dgm:spPr/>
      <dgm:t>
        <a:bodyPr/>
        <a:lstStyle/>
        <a:p>
          <a:endParaRPr lang="en-US"/>
        </a:p>
      </dgm:t>
    </dgm:pt>
    <dgm:pt modelId="{E7B15D06-F2BA-4E24-BC4A-FAEFCB169646}">
      <dgm:prSet phldrT="[Text]"/>
      <dgm:spPr/>
      <dgm:t>
        <a:bodyPr/>
        <a:lstStyle/>
        <a:p>
          <a:r>
            <a:rPr lang="en-US" dirty="0"/>
            <a:t>Phase One</a:t>
          </a:r>
        </a:p>
        <a:p>
          <a:r>
            <a:rPr lang="en-US" dirty="0"/>
            <a:t>4 to 8 weeks</a:t>
          </a:r>
        </a:p>
      </dgm:t>
    </dgm:pt>
    <dgm:pt modelId="{6C61BB3F-5F16-4A22-8886-64B4DFA8D456}" type="parTrans" cxnId="{665B2275-D287-4BCD-AD2E-A404BE3AEFA2}">
      <dgm:prSet/>
      <dgm:spPr/>
      <dgm:t>
        <a:bodyPr/>
        <a:lstStyle/>
        <a:p>
          <a:endParaRPr lang="en-US"/>
        </a:p>
      </dgm:t>
    </dgm:pt>
    <dgm:pt modelId="{F43E1484-9B1E-4FB3-94D1-0B425EA36D6E}" type="sibTrans" cxnId="{665B2275-D287-4BCD-AD2E-A404BE3AEFA2}">
      <dgm:prSet/>
      <dgm:spPr/>
      <dgm:t>
        <a:bodyPr/>
        <a:lstStyle/>
        <a:p>
          <a:endParaRPr lang="en-US"/>
        </a:p>
      </dgm:t>
    </dgm:pt>
    <dgm:pt modelId="{5822B952-2522-4760-81FC-27F4A476BD24}">
      <dgm:prSet phldrT="[Text]"/>
      <dgm:spPr/>
      <dgm:t>
        <a:bodyPr/>
        <a:lstStyle/>
        <a:p>
          <a:r>
            <a:rPr lang="en-US" dirty="0"/>
            <a:t>Phase Two</a:t>
          </a:r>
        </a:p>
        <a:p>
          <a:r>
            <a:rPr lang="en-US" dirty="0"/>
            <a:t>12 to 26 weeks</a:t>
          </a:r>
        </a:p>
      </dgm:t>
    </dgm:pt>
    <dgm:pt modelId="{149E40FF-EFB5-4FA2-95E4-46F24066A918}" type="parTrans" cxnId="{2CB715BA-A8BD-4C1F-AB10-0041E374B335}">
      <dgm:prSet/>
      <dgm:spPr/>
      <dgm:t>
        <a:bodyPr/>
        <a:lstStyle/>
        <a:p>
          <a:endParaRPr lang="en-US"/>
        </a:p>
      </dgm:t>
    </dgm:pt>
    <dgm:pt modelId="{A7D3B254-3C0E-442C-A1E3-65EAA9D0F5A5}" type="sibTrans" cxnId="{2CB715BA-A8BD-4C1F-AB10-0041E374B335}">
      <dgm:prSet/>
      <dgm:spPr/>
      <dgm:t>
        <a:bodyPr/>
        <a:lstStyle/>
        <a:p>
          <a:endParaRPr lang="en-US"/>
        </a:p>
      </dgm:t>
    </dgm:pt>
    <dgm:pt modelId="{136C6AF8-1376-44F4-9C5E-C06C200B8D54}">
      <dgm:prSet phldrT="[Text]"/>
      <dgm:spPr/>
      <dgm:t>
        <a:bodyPr/>
        <a:lstStyle/>
        <a:p>
          <a:r>
            <a:rPr lang="en-US" dirty="0"/>
            <a:t>Phase Three</a:t>
          </a:r>
        </a:p>
        <a:p>
          <a:r>
            <a:rPr lang="en-US" dirty="0"/>
            <a:t>16 to 22 weeks</a:t>
          </a:r>
        </a:p>
      </dgm:t>
    </dgm:pt>
    <dgm:pt modelId="{87E21492-D199-4E0C-9F11-E2A45C027A81}" type="parTrans" cxnId="{6DA95210-5CE1-4CD6-9419-6B7D2A8E89C4}">
      <dgm:prSet/>
      <dgm:spPr/>
      <dgm:t>
        <a:bodyPr/>
        <a:lstStyle/>
        <a:p>
          <a:endParaRPr lang="en-US"/>
        </a:p>
      </dgm:t>
    </dgm:pt>
    <dgm:pt modelId="{E8F5B17A-9DB7-47DA-9533-A0060E4405CF}" type="sibTrans" cxnId="{6DA95210-5CE1-4CD6-9419-6B7D2A8E89C4}">
      <dgm:prSet/>
      <dgm:spPr/>
      <dgm:t>
        <a:bodyPr/>
        <a:lstStyle/>
        <a:p>
          <a:endParaRPr lang="en-US"/>
        </a:p>
      </dgm:t>
    </dgm:pt>
    <dgm:pt modelId="{E4D3E5D2-D7F5-4BC7-A3C6-605EA23BBBD8}">
      <dgm:prSet phldrT="[Text]"/>
      <dgm:spPr/>
      <dgm:t>
        <a:bodyPr/>
        <a:lstStyle/>
        <a:p>
          <a:r>
            <a:rPr lang="en-US" dirty="0"/>
            <a:t>Phase Four</a:t>
          </a:r>
        </a:p>
        <a:p>
          <a:r>
            <a:rPr lang="en-US" dirty="0"/>
            <a:t>16 to 22 weeks</a:t>
          </a:r>
        </a:p>
      </dgm:t>
    </dgm:pt>
    <dgm:pt modelId="{06D593E4-C38B-4C7A-AC30-F1B6098F28FE}" type="parTrans" cxnId="{391FD250-C36A-4C1F-BC60-DE5F6DB9C54F}">
      <dgm:prSet/>
      <dgm:spPr/>
      <dgm:t>
        <a:bodyPr/>
        <a:lstStyle/>
        <a:p>
          <a:endParaRPr lang="en-US"/>
        </a:p>
      </dgm:t>
    </dgm:pt>
    <dgm:pt modelId="{C24262FE-B27F-4615-B5A6-FF3DEC63DC33}" type="sibTrans" cxnId="{391FD250-C36A-4C1F-BC60-DE5F6DB9C54F}">
      <dgm:prSet/>
      <dgm:spPr/>
      <dgm:t>
        <a:bodyPr/>
        <a:lstStyle/>
        <a:p>
          <a:endParaRPr lang="en-US"/>
        </a:p>
      </dgm:t>
    </dgm:pt>
    <dgm:pt modelId="{133543E8-A2B4-446E-AB4F-C162F3B91C20}" type="pres">
      <dgm:prSet presAssocID="{02009A6E-ABE7-4EE2-AC58-DF8D20DE7C23}" presName="hierChild1" presStyleCnt="0">
        <dgm:presLayoutVars>
          <dgm:orgChart val="1"/>
          <dgm:chPref val="1"/>
          <dgm:dir/>
          <dgm:animOne val="branch"/>
          <dgm:animLvl val="lvl"/>
          <dgm:resizeHandles/>
        </dgm:presLayoutVars>
      </dgm:prSet>
      <dgm:spPr/>
    </dgm:pt>
    <dgm:pt modelId="{E633316F-6A9D-417B-9664-7C485E0BAB8F}" type="pres">
      <dgm:prSet presAssocID="{DB6AA5BF-A8AB-404E-8E99-30939C829D0A}" presName="hierRoot1" presStyleCnt="0">
        <dgm:presLayoutVars>
          <dgm:hierBranch val="init"/>
        </dgm:presLayoutVars>
      </dgm:prSet>
      <dgm:spPr/>
    </dgm:pt>
    <dgm:pt modelId="{2779DF2A-ED76-4A5D-9B01-A9C0C7B5ABC4}" type="pres">
      <dgm:prSet presAssocID="{DB6AA5BF-A8AB-404E-8E99-30939C829D0A}" presName="rootComposite1" presStyleCnt="0"/>
      <dgm:spPr/>
    </dgm:pt>
    <dgm:pt modelId="{AD8CF4AB-E145-40B2-A7A9-610ADF5533E9}" type="pres">
      <dgm:prSet presAssocID="{DB6AA5BF-A8AB-404E-8E99-30939C829D0A}" presName="rootText1" presStyleLbl="node0" presStyleIdx="0" presStyleCnt="1">
        <dgm:presLayoutVars>
          <dgm:chPref val="3"/>
        </dgm:presLayoutVars>
      </dgm:prSet>
      <dgm:spPr/>
    </dgm:pt>
    <dgm:pt modelId="{0725E09A-9899-4EC6-8D98-FCE2C2EA490A}" type="pres">
      <dgm:prSet presAssocID="{DB6AA5BF-A8AB-404E-8E99-30939C829D0A}" presName="rootConnector1" presStyleLbl="node1" presStyleIdx="0" presStyleCnt="0"/>
      <dgm:spPr/>
    </dgm:pt>
    <dgm:pt modelId="{71354AFC-3499-44FD-9E5F-DD3169AC9A73}" type="pres">
      <dgm:prSet presAssocID="{DB6AA5BF-A8AB-404E-8E99-30939C829D0A}" presName="hierChild2" presStyleCnt="0"/>
      <dgm:spPr/>
    </dgm:pt>
    <dgm:pt modelId="{4D9A0488-2060-4D70-A4E3-EBD148F281C5}" type="pres">
      <dgm:prSet presAssocID="{6C61BB3F-5F16-4A22-8886-64B4DFA8D456}" presName="Name37" presStyleLbl="parChTrans1D2" presStyleIdx="0" presStyleCnt="4"/>
      <dgm:spPr/>
    </dgm:pt>
    <dgm:pt modelId="{061EF1E2-E8F8-4582-8910-2F03FC6DCC00}" type="pres">
      <dgm:prSet presAssocID="{E7B15D06-F2BA-4E24-BC4A-FAEFCB169646}" presName="hierRoot2" presStyleCnt="0">
        <dgm:presLayoutVars>
          <dgm:hierBranch val="init"/>
        </dgm:presLayoutVars>
      </dgm:prSet>
      <dgm:spPr/>
    </dgm:pt>
    <dgm:pt modelId="{8A71EA7F-EE77-447B-8580-75B97FCA9780}" type="pres">
      <dgm:prSet presAssocID="{E7B15D06-F2BA-4E24-BC4A-FAEFCB169646}" presName="rootComposite" presStyleCnt="0"/>
      <dgm:spPr/>
    </dgm:pt>
    <dgm:pt modelId="{89B76323-B4F6-46E6-9388-F9E9612BC85F}" type="pres">
      <dgm:prSet presAssocID="{E7B15D06-F2BA-4E24-BC4A-FAEFCB169646}" presName="rootText" presStyleLbl="node2" presStyleIdx="0" presStyleCnt="4">
        <dgm:presLayoutVars>
          <dgm:chPref val="3"/>
        </dgm:presLayoutVars>
      </dgm:prSet>
      <dgm:spPr/>
    </dgm:pt>
    <dgm:pt modelId="{6476D1D4-CF98-47BB-87C2-3EFB1B132CFC}" type="pres">
      <dgm:prSet presAssocID="{E7B15D06-F2BA-4E24-BC4A-FAEFCB169646}" presName="rootConnector" presStyleLbl="node2" presStyleIdx="0" presStyleCnt="4"/>
      <dgm:spPr/>
    </dgm:pt>
    <dgm:pt modelId="{20D94F84-FDCF-4673-B4CE-245F9DD79314}" type="pres">
      <dgm:prSet presAssocID="{E7B15D06-F2BA-4E24-BC4A-FAEFCB169646}" presName="hierChild4" presStyleCnt="0"/>
      <dgm:spPr/>
    </dgm:pt>
    <dgm:pt modelId="{5CD8FA57-D725-4593-BE4C-65DC04E32A04}" type="pres">
      <dgm:prSet presAssocID="{E7B15D06-F2BA-4E24-BC4A-FAEFCB169646}" presName="hierChild5" presStyleCnt="0"/>
      <dgm:spPr/>
    </dgm:pt>
    <dgm:pt modelId="{92CE7A25-C27D-44AB-862A-EA8827263E10}" type="pres">
      <dgm:prSet presAssocID="{149E40FF-EFB5-4FA2-95E4-46F24066A918}" presName="Name37" presStyleLbl="parChTrans1D2" presStyleIdx="1" presStyleCnt="4"/>
      <dgm:spPr/>
    </dgm:pt>
    <dgm:pt modelId="{278FAFDC-DA84-40BB-85EB-6E26057E0BE1}" type="pres">
      <dgm:prSet presAssocID="{5822B952-2522-4760-81FC-27F4A476BD24}" presName="hierRoot2" presStyleCnt="0">
        <dgm:presLayoutVars>
          <dgm:hierBranch val="init"/>
        </dgm:presLayoutVars>
      </dgm:prSet>
      <dgm:spPr/>
    </dgm:pt>
    <dgm:pt modelId="{E26ADA62-374D-472B-99A2-529F18BFE505}" type="pres">
      <dgm:prSet presAssocID="{5822B952-2522-4760-81FC-27F4A476BD24}" presName="rootComposite" presStyleCnt="0"/>
      <dgm:spPr/>
    </dgm:pt>
    <dgm:pt modelId="{27B23BB6-D7B2-496F-AFCD-06F12732FEB5}" type="pres">
      <dgm:prSet presAssocID="{5822B952-2522-4760-81FC-27F4A476BD24}" presName="rootText" presStyleLbl="node2" presStyleIdx="1" presStyleCnt="4" custLinFactNeighborX="-88" custLinFactNeighborY="-2070">
        <dgm:presLayoutVars>
          <dgm:chPref val="3"/>
        </dgm:presLayoutVars>
      </dgm:prSet>
      <dgm:spPr/>
    </dgm:pt>
    <dgm:pt modelId="{CB1D169B-D840-4D6D-AF77-381DEAB88644}" type="pres">
      <dgm:prSet presAssocID="{5822B952-2522-4760-81FC-27F4A476BD24}" presName="rootConnector" presStyleLbl="node2" presStyleIdx="1" presStyleCnt="4"/>
      <dgm:spPr/>
    </dgm:pt>
    <dgm:pt modelId="{525B593A-468C-4928-9636-BC43F2C3B251}" type="pres">
      <dgm:prSet presAssocID="{5822B952-2522-4760-81FC-27F4A476BD24}" presName="hierChild4" presStyleCnt="0"/>
      <dgm:spPr/>
    </dgm:pt>
    <dgm:pt modelId="{84197A45-640D-4F09-9282-A44E1AD3375C}" type="pres">
      <dgm:prSet presAssocID="{5822B952-2522-4760-81FC-27F4A476BD24}" presName="hierChild5" presStyleCnt="0"/>
      <dgm:spPr/>
    </dgm:pt>
    <dgm:pt modelId="{46173C3B-5CF4-4CD4-8359-56F5B578D590}" type="pres">
      <dgm:prSet presAssocID="{87E21492-D199-4E0C-9F11-E2A45C027A81}" presName="Name37" presStyleLbl="parChTrans1D2" presStyleIdx="2" presStyleCnt="4"/>
      <dgm:spPr/>
    </dgm:pt>
    <dgm:pt modelId="{FB503FB7-3B6D-4733-B3EA-2E3B3302DC19}" type="pres">
      <dgm:prSet presAssocID="{136C6AF8-1376-44F4-9C5E-C06C200B8D54}" presName="hierRoot2" presStyleCnt="0">
        <dgm:presLayoutVars>
          <dgm:hierBranch val="init"/>
        </dgm:presLayoutVars>
      </dgm:prSet>
      <dgm:spPr/>
    </dgm:pt>
    <dgm:pt modelId="{536C6F63-A003-406C-B47F-D5C1C5EBE571}" type="pres">
      <dgm:prSet presAssocID="{136C6AF8-1376-44F4-9C5E-C06C200B8D54}" presName="rootComposite" presStyleCnt="0"/>
      <dgm:spPr/>
    </dgm:pt>
    <dgm:pt modelId="{E8F5BC3B-AEC5-404F-A304-F321E56194DF}" type="pres">
      <dgm:prSet presAssocID="{136C6AF8-1376-44F4-9C5E-C06C200B8D54}" presName="rootText" presStyleLbl="node2" presStyleIdx="2" presStyleCnt="4">
        <dgm:presLayoutVars>
          <dgm:chPref val="3"/>
        </dgm:presLayoutVars>
      </dgm:prSet>
      <dgm:spPr/>
    </dgm:pt>
    <dgm:pt modelId="{6D3694D3-CB98-4399-B189-0D8B174CD190}" type="pres">
      <dgm:prSet presAssocID="{136C6AF8-1376-44F4-9C5E-C06C200B8D54}" presName="rootConnector" presStyleLbl="node2" presStyleIdx="2" presStyleCnt="4"/>
      <dgm:spPr/>
    </dgm:pt>
    <dgm:pt modelId="{C1D06A78-1FB6-432B-8C37-39D473673B7B}" type="pres">
      <dgm:prSet presAssocID="{136C6AF8-1376-44F4-9C5E-C06C200B8D54}" presName="hierChild4" presStyleCnt="0"/>
      <dgm:spPr/>
    </dgm:pt>
    <dgm:pt modelId="{48AD4E08-81C5-4261-96B6-BE4937E24488}" type="pres">
      <dgm:prSet presAssocID="{136C6AF8-1376-44F4-9C5E-C06C200B8D54}" presName="hierChild5" presStyleCnt="0"/>
      <dgm:spPr/>
    </dgm:pt>
    <dgm:pt modelId="{7C79B0B5-3D1B-4599-8A25-6ACEC4149B33}" type="pres">
      <dgm:prSet presAssocID="{06D593E4-C38B-4C7A-AC30-F1B6098F28FE}" presName="Name37" presStyleLbl="parChTrans1D2" presStyleIdx="3" presStyleCnt="4"/>
      <dgm:spPr/>
    </dgm:pt>
    <dgm:pt modelId="{8EF349AD-06F2-4E15-8896-C8E876CA8FBC}" type="pres">
      <dgm:prSet presAssocID="{E4D3E5D2-D7F5-4BC7-A3C6-605EA23BBBD8}" presName="hierRoot2" presStyleCnt="0">
        <dgm:presLayoutVars>
          <dgm:hierBranch val="init"/>
        </dgm:presLayoutVars>
      </dgm:prSet>
      <dgm:spPr/>
    </dgm:pt>
    <dgm:pt modelId="{75A357E0-CBAB-4CA8-848A-33D55EFE190C}" type="pres">
      <dgm:prSet presAssocID="{E4D3E5D2-D7F5-4BC7-A3C6-605EA23BBBD8}" presName="rootComposite" presStyleCnt="0"/>
      <dgm:spPr/>
    </dgm:pt>
    <dgm:pt modelId="{B2FBA4BB-1677-46FE-9AC6-3ECE78980544}" type="pres">
      <dgm:prSet presAssocID="{E4D3E5D2-D7F5-4BC7-A3C6-605EA23BBBD8}" presName="rootText" presStyleLbl="node2" presStyleIdx="3" presStyleCnt="4">
        <dgm:presLayoutVars>
          <dgm:chPref val="3"/>
        </dgm:presLayoutVars>
      </dgm:prSet>
      <dgm:spPr/>
    </dgm:pt>
    <dgm:pt modelId="{B7C2A20B-ED96-498F-A234-E81C9C9C4585}" type="pres">
      <dgm:prSet presAssocID="{E4D3E5D2-D7F5-4BC7-A3C6-605EA23BBBD8}" presName="rootConnector" presStyleLbl="node2" presStyleIdx="3" presStyleCnt="4"/>
      <dgm:spPr/>
    </dgm:pt>
    <dgm:pt modelId="{0ED2BB44-6C02-444D-98D1-1C332D411AD6}" type="pres">
      <dgm:prSet presAssocID="{E4D3E5D2-D7F5-4BC7-A3C6-605EA23BBBD8}" presName="hierChild4" presStyleCnt="0"/>
      <dgm:spPr/>
    </dgm:pt>
    <dgm:pt modelId="{C04B7062-5CCC-4952-9FEA-22996E7BDF90}" type="pres">
      <dgm:prSet presAssocID="{E4D3E5D2-D7F5-4BC7-A3C6-605EA23BBBD8}" presName="hierChild5" presStyleCnt="0"/>
      <dgm:spPr/>
    </dgm:pt>
    <dgm:pt modelId="{D51F6A30-F3B8-4E42-891B-021F78CA68DE}" type="pres">
      <dgm:prSet presAssocID="{DB6AA5BF-A8AB-404E-8E99-30939C829D0A}" presName="hierChild3" presStyleCnt="0"/>
      <dgm:spPr/>
    </dgm:pt>
  </dgm:ptLst>
  <dgm:cxnLst>
    <dgm:cxn modelId="{6DA95210-5CE1-4CD6-9419-6B7D2A8E89C4}" srcId="{DB6AA5BF-A8AB-404E-8E99-30939C829D0A}" destId="{136C6AF8-1376-44F4-9C5E-C06C200B8D54}" srcOrd="2" destOrd="0" parTransId="{87E21492-D199-4E0C-9F11-E2A45C027A81}" sibTransId="{E8F5B17A-9DB7-47DA-9533-A0060E4405CF}"/>
    <dgm:cxn modelId="{0FCEB61A-AC88-4436-AB10-EF7C3741B60F}" type="presOf" srcId="{6C61BB3F-5F16-4A22-8886-64B4DFA8D456}" destId="{4D9A0488-2060-4D70-A4E3-EBD148F281C5}" srcOrd="0" destOrd="0" presId="urn:microsoft.com/office/officeart/2005/8/layout/orgChart1"/>
    <dgm:cxn modelId="{8FCA8222-BAE7-44C2-9690-116325B15C93}" type="presOf" srcId="{5822B952-2522-4760-81FC-27F4A476BD24}" destId="{CB1D169B-D840-4D6D-AF77-381DEAB88644}" srcOrd="1" destOrd="0" presId="urn:microsoft.com/office/officeart/2005/8/layout/orgChart1"/>
    <dgm:cxn modelId="{D67E8426-85E8-4B28-A918-97854BB1090E}" type="presOf" srcId="{06D593E4-C38B-4C7A-AC30-F1B6098F28FE}" destId="{7C79B0B5-3D1B-4599-8A25-6ACEC4149B33}" srcOrd="0" destOrd="0" presId="urn:microsoft.com/office/officeart/2005/8/layout/orgChart1"/>
    <dgm:cxn modelId="{2918112E-2688-45AE-BF56-F620AA00CCFE}" type="presOf" srcId="{02009A6E-ABE7-4EE2-AC58-DF8D20DE7C23}" destId="{133543E8-A2B4-446E-AB4F-C162F3B91C20}" srcOrd="0" destOrd="0" presId="urn:microsoft.com/office/officeart/2005/8/layout/orgChart1"/>
    <dgm:cxn modelId="{D436D95E-2CB1-4EF4-BC78-32B0857417CC}" type="presOf" srcId="{E4D3E5D2-D7F5-4BC7-A3C6-605EA23BBBD8}" destId="{B2FBA4BB-1677-46FE-9AC6-3ECE78980544}" srcOrd="0" destOrd="0" presId="urn:microsoft.com/office/officeart/2005/8/layout/orgChart1"/>
    <dgm:cxn modelId="{4B39DB42-823C-4631-A55C-B96173D4C207}" type="presOf" srcId="{E7B15D06-F2BA-4E24-BC4A-FAEFCB169646}" destId="{89B76323-B4F6-46E6-9388-F9E9612BC85F}" srcOrd="0" destOrd="0" presId="urn:microsoft.com/office/officeart/2005/8/layout/orgChart1"/>
    <dgm:cxn modelId="{391FD250-C36A-4C1F-BC60-DE5F6DB9C54F}" srcId="{DB6AA5BF-A8AB-404E-8E99-30939C829D0A}" destId="{E4D3E5D2-D7F5-4BC7-A3C6-605EA23BBBD8}" srcOrd="3" destOrd="0" parTransId="{06D593E4-C38B-4C7A-AC30-F1B6098F28FE}" sibTransId="{C24262FE-B27F-4615-B5A6-FF3DEC63DC33}"/>
    <dgm:cxn modelId="{665B2275-D287-4BCD-AD2E-A404BE3AEFA2}" srcId="{DB6AA5BF-A8AB-404E-8E99-30939C829D0A}" destId="{E7B15D06-F2BA-4E24-BC4A-FAEFCB169646}" srcOrd="0" destOrd="0" parTransId="{6C61BB3F-5F16-4A22-8886-64B4DFA8D456}" sibTransId="{F43E1484-9B1E-4FB3-94D1-0B425EA36D6E}"/>
    <dgm:cxn modelId="{024BB77B-C06E-42C7-B626-0DD3B00D984C}" type="presOf" srcId="{5822B952-2522-4760-81FC-27F4A476BD24}" destId="{27B23BB6-D7B2-496F-AFCD-06F12732FEB5}" srcOrd="0" destOrd="0" presId="urn:microsoft.com/office/officeart/2005/8/layout/orgChart1"/>
    <dgm:cxn modelId="{6AC2A57F-7F32-43BF-A410-8B8B903A1410}" type="presOf" srcId="{DB6AA5BF-A8AB-404E-8E99-30939C829D0A}" destId="{AD8CF4AB-E145-40B2-A7A9-610ADF5533E9}" srcOrd="0" destOrd="0" presId="urn:microsoft.com/office/officeart/2005/8/layout/orgChart1"/>
    <dgm:cxn modelId="{53D76F81-34C0-4CE0-93AA-1872146F8C18}" type="presOf" srcId="{DB6AA5BF-A8AB-404E-8E99-30939C829D0A}" destId="{0725E09A-9899-4EC6-8D98-FCE2C2EA490A}" srcOrd="1" destOrd="0" presId="urn:microsoft.com/office/officeart/2005/8/layout/orgChart1"/>
    <dgm:cxn modelId="{BACF06AF-9A95-431E-BA41-1CCCB681BF78}" type="presOf" srcId="{149E40FF-EFB5-4FA2-95E4-46F24066A918}" destId="{92CE7A25-C27D-44AB-862A-EA8827263E10}" srcOrd="0" destOrd="0" presId="urn:microsoft.com/office/officeart/2005/8/layout/orgChart1"/>
    <dgm:cxn modelId="{3D518CB7-0708-45A1-93DA-42871FE2F5B4}" type="presOf" srcId="{136C6AF8-1376-44F4-9C5E-C06C200B8D54}" destId="{E8F5BC3B-AEC5-404F-A304-F321E56194DF}" srcOrd="0" destOrd="0" presId="urn:microsoft.com/office/officeart/2005/8/layout/orgChart1"/>
    <dgm:cxn modelId="{2CB715BA-A8BD-4C1F-AB10-0041E374B335}" srcId="{DB6AA5BF-A8AB-404E-8E99-30939C829D0A}" destId="{5822B952-2522-4760-81FC-27F4A476BD24}" srcOrd="1" destOrd="0" parTransId="{149E40FF-EFB5-4FA2-95E4-46F24066A918}" sibTransId="{A7D3B254-3C0E-442C-A1E3-65EAA9D0F5A5}"/>
    <dgm:cxn modelId="{5E93C0BC-EA32-44A5-AD61-7FC8FE050001}" srcId="{02009A6E-ABE7-4EE2-AC58-DF8D20DE7C23}" destId="{DB6AA5BF-A8AB-404E-8E99-30939C829D0A}" srcOrd="0" destOrd="0" parTransId="{9EC42C37-136C-4187-A492-E88AF6413580}" sibTransId="{FA2D1F01-7623-46E4-94C7-8EE4C0A941AE}"/>
    <dgm:cxn modelId="{1B9357DA-AE18-48DE-A880-65443D84506C}" type="presOf" srcId="{87E21492-D199-4E0C-9F11-E2A45C027A81}" destId="{46173C3B-5CF4-4CD4-8359-56F5B578D590}" srcOrd="0" destOrd="0" presId="urn:microsoft.com/office/officeart/2005/8/layout/orgChart1"/>
    <dgm:cxn modelId="{4AF902DC-E14A-4CFA-9F03-F9C901F81000}" type="presOf" srcId="{E7B15D06-F2BA-4E24-BC4A-FAEFCB169646}" destId="{6476D1D4-CF98-47BB-87C2-3EFB1B132CFC}" srcOrd="1" destOrd="0" presId="urn:microsoft.com/office/officeart/2005/8/layout/orgChart1"/>
    <dgm:cxn modelId="{3FEFEEE9-1FF4-4029-9885-60A1C65E07DF}" type="presOf" srcId="{136C6AF8-1376-44F4-9C5E-C06C200B8D54}" destId="{6D3694D3-CB98-4399-B189-0D8B174CD190}" srcOrd="1" destOrd="0" presId="urn:microsoft.com/office/officeart/2005/8/layout/orgChart1"/>
    <dgm:cxn modelId="{40E019FF-4C40-4C3A-806F-722B45CC468C}" type="presOf" srcId="{E4D3E5D2-D7F5-4BC7-A3C6-605EA23BBBD8}" destId="{B7C2A20B-ED96-498F-A234-E81C9C9C4585}" srcOrd="1" destOrd="0" presId="urn:microsoft.com/office/officeart/2005/8/layout/orgChart1"/>
    <dgm:cxn modelId="{C5299398-FBEE-4F0B-81E4-AB08B63019BA}" type="presParOf" srcId="{133543E8-A2B4-446E-AB4F-C162F3B91C20}" destId="{E633316F-6A9D-417B-9664-7C485E0BAB8F}" srcOrd="0" destOrd="0" presId="urn:microsoft.com/office/officeart/2005/8/layout/orgChart1"/>
    <dgm:cxn modelId="{E09AD246-D778-4A63-833F-54258CDB3E0C}" type="presParOf" srcId="{E633316F-6A9D-417B-9664-7C485E0BAB8F}" destId="{2779DF2A-ED76-4A5D-9B01-A9C0C7B5ABC4}" srcOrd="0" destOrd="0" presId="urn:microsoft.com/office/officeart/2005/8/layout/orgChart1"/>
    <dgm:cxn modelId="{A74B4685-5AFD-4B5D-92C3-EB9EAF5C17BC}" type="presParOf" srcId="{2779DF2A-ED76-4A5D-9B01-A9C0C7B5ABC4}" destId="{AD8CF4AB-E145-40B2-A7A9-610ADF5533E9}" srcOrd="0" destOrd="0" presId="urn:microsoft.com/office/officeart/2005/8/layout/orgChart1"/>
    <dgm:cxn modelId="{863D01C7-335B-4EED-8A24-6AE95F301DA4}" type="presParOf" srcId="{2779DF2A-ED76-4A5D-9B01-A9C0C7B5ABC4}" destId="{0725E09A-9899-4EC6-8D98-FCE2C2EA490A}" srcOrd="1" destOrd="0" presId="urn:microsoft.com/office/officeart/2005/8/layout/orgChart1"/>
    <dgm:cxn modelId="{85324299-537D-47E8-B2D2-FDCA8D63FBF4}" type="presParOf" srcId="{E633316F-6A9D-417B-9664-7C485E0BAB8F}" destId="{71354AFC-3499-44FD-9E5F-DD3169AC9A73}" srcOrd="1" destOrd="0" presId="urn:microsoft.com/office/officeart/2005/8/layout/orgChart1"/>
    <dgm:cxn modelId="{E410A657-8C80-4CAA-B41A-57D8B53A278A}" type="presParOf" srcId="{71354AFC-3499-44FD-9E5F-DD3169AC9A73}" destId="{4D9A0488-2060-4D70-A4E3-EBD148F281C5}" srcOrd="0" destOrd="0" presId="urn:microsoft.com/office/officeart/2005/8/layout/orgChart1"/>
    <dgm:cxn modelId="{ADE5646F-76C3-45F0-94FC-D919D0D899A8}" type="presParOf" srcId="{71354AFC-3499-44FD-9E5F-DD3169AC9A73}" destId="{061EF1E2-E8F8-4582-8910-2F03FC6DCC00}" srcOrd="1" destOrd="0" presId="urn:microsoft.com/office/officeart/2005/8/layout/orgChart1"/>
    <dgm:cxn modelId="{5623E57B-32C1-478B-8A80-24B55A8C49F1}" type="presParOf" srcId="{061EF1E2-E8F8-4582-8910-2F03FC6DCC00}" destId="{8A71EA7F-EE77-447B-8580-75B97FCA9780}" srcOrd="0" destOrd="0" presId="urn:microsoft.com/office/officeart/2005/8/layout/orgChart1"/>
    <dgm:cxn modelId="{68A8A26C-E708-4D57-906D-658343EFBA23}" type="presParOf" srcId="{8A71EA7F-EE77-447B-8580-75B97FCA9780}" destId="{89B76323-B4F6-46E6-9388-F9E9612BC85F}" srcOrd="0" destOrd="0" presId="urn:microsoft.com/office/officeart/2005/8/layout/orgChart1"/>
    <dgm:cxn modelId="{85B6AB6B-642D-4D55-A1CD-2A9F746BDFC7}" type="presParOf" srcId="{8A71EA7F-EE77-447B-8580-75B97FCA9780}" destId="{6476D1D4-CF98-47BB-87C2-3EFB1B132CFC}" srcOrd="1" destOrd="0" presId="urn:microsoft.com/office/officeart/2005/8/layout/orgChart1"/>
    <dgm:cxn modelId="{8CCA9BCA-4487-4CB0-B208-ED34C06F2974}" type="presParOf" srcId="{061EF1E2-E8F8-4582-8910-2F03FC6DCC00}" destId="{20D94F84-FDCF-4673-B4CE-245F9DD79314}" srcOrd="1" destOrd="0" presId="urn:microsoft.com/office/officeart/2005/8/layout/orgChart1"/>
    <dgm:cxn modelId="{DF17A8EC-43E3-4A76-9265-7FDCCC408283}" type="presParOf" srcId="{061EF1E2-E8F8-4582-8910-2F03FC6DCC00}" destId="{5CD8FA57-D725-4593-BE4C-65DC04E32A04}" srcOrd="2" destOrd="0" presId="urn:microsoft.com/office/officeart/2005/8/layout/orgChart1"/>
    <dgm:cxn modelId="{8A12C691-9B1D-4F02-AD81-AF8BD0B8B87F}" type="presParOf" srcId="{71354AFC-3499-44FD-9E5F-DD3169AC9A73}" destId="{92CE7A25-C27D-44AB-862A-EA8827263E10}" srcOrd="2" destOrd="0" presId="urn:microsoft.com/office/officeart/2005/8/layout/orgChart1"/>
    <dgm:cxn modelId="{FCA86918-576D-4B7F-BBF2-A121737B8FAE}" type="presParOf" srcId="{71354AFC-3499-44FD-9E5F-DD3169AC9A73}" destId="{278FAFDC-DA84-40BB-85EB-6E26057E0BE1}" srcOrd="3" destOrd="0" presId="urn:microsoft.com/office/officeart/2005/8/layout/orgChart1"/>
    <dgm:cxn modelId="{FF94BF3F-EBAD-4E9D-93DD-579CA5BCB2BB}" type="presParOf" srcId="{278FAFDC-DA84-40BB-85EB-6E26057E0BE1}" destId="{E26ADA62-374D-472B-99A2-529F18BFE505}" srcOrd="0" destOrd="0" presId="urn:microsoft.com/office/officeart/2005/8/layout/orgChart1"/>
    <dgm:cxn modelId="{A10C7008-735F-4D9E-8F53-D8EF9570F474}" type="presParOf" srcId="{E26ADA62-374D-472B-99A2-529F18BFE505}" destId="{27B23BB6-D7B2-496F-AFCD-06F12732FEB5}" srcOrd="0" destOrd="0" presId="urn:microsoft.com/office/officeart/2005/8/layout/orgChart1"/>
    <dgm:cxn modelId="{2AAAAD8B-1AC5-46C8-BE8C-F136ACE49845}" type="presParOf" srcId="{E26ADA62-374D-472B-99A2-529F18BFE505}" destId="{CB1D169B-D840-4D6D-AF77-381DEAB88644}" srcOrd="1" destOrd="0" presId="urn:microsoft.com/office/officeart/2005/8/layout/orgChart1"/>
    <dgm:cxn modelId="{34BA6E1B-E78D-4A1F-8B69-E56DA5289D50}" type="presParOf" srcId="{278FAFDC-DA84-40BB-85EB-6E26057E0BE1}" destId="{525B593A-468C-4928-9636-BC43F2C3B251}" srcOrd="1" destOrd="0" presId="urn:microsoft.com/office/officeart/2005/8/layout/orgChart1"/>
    <dgm:cxn modelId="{BCAEA7E2-C9A3-4242-9345-029F806135A2}" type="presParOf" srcId="{278FAFDC-DA84-40BB-85EB-6E26057E0BE1}" destId="{84197A45-640D-4F09-9282-A44E1AD3375C}" srcOrd="2" destOrd="0" presId="urn:microsoft.com/office/officeart/2005/8/layout/orgChart1"/>
    <dgm:cxn modelId="{D160C3B5-0DD3-42E0-A518-0FE250011821}" type="presParOf" srcId="{71354AFC-3499-44FD-9E5F-DD3169AC9A73}" destId="{46173C3B-5CF4-4CD4-8359-56F5B578D590}" srcOrd="4" destOrd="0" presId="urn:microsoft.com/office/officeart/2005/8/layout/orgChart1"/>
    <dgm:cxn modelId="{D7053D4B-B2DC-4660-BA74-11314CE0A0F5}" type="presParOf" srcId="{71354AFC-3499-44FD-9E5F-DD3169AC9A73}" destId="{FB503FB7-3B6D-4733-B3EA-2E3B3302DC19}" srcOrd="5" destOrd="0" presId="urn:microsoft.com/office/officeart/2005/8/layout/orgChart1"/>
    <dgm:cxn modelId="{6808EADC-2EE2-42FF-9B3A-55AB32983114}" type="presParOf" srcId="{FB503FB7-3B6D-4733-B3EA-2E3B3302DC19}" destId="{536C6F63-A003-406C-B47F-D5C1C5EBE571}" srcOrd="0" destOrd="0" presId="urn:microsoft.com/office/officeart/2005/8/layout/orgChart1"/>
    <dgm:cxn modelId="{B3A2CFC1-4006-4537-981E-29A631BCE794}" type="presParOf" srcId="{536C6F63-A003-406C-B47F-D5C1C5EBE571}" destId="{E8F5BC3B-AEC5-404F-A304-F321E56194DF}" srcOrd="0" destOrd="0" presId="urn:microsoft.com/office/officeart/2005/8/layout/orgChart1"/>
    <dgm:cxn modelId="{B060BB2D-660A-4B21-B198-B040450B4719}" type="presParOf" srcId="{536C6F63-A003-406C-B47F-D5C1C5EBE571}" destId="{6D3694D3-CB98-4399-B189-0D8B174CD190}" srcOrd="1" destOrd="0" presId="urn:microsoft.com/office/officeart/2005/8/layout/orgChart1"/>
    <dgm:cxn modelId="{096CA215-1E64-438B-8A78-26ADEDCDF754}" type="presParOf" srcId="{FB503FB7-3B6D-4733-B3EA-2E3B3302DC19}" destId="{C1D06A78-1FB6-432B-8C37-39D473673B7B}" srcOrd="1" destOrd="0" presId="urn:microsoft.com/office/officeart/2005/8/layout/orgChart1"/>
    <dgm:cxn modelId="{CB077815-ACD5-44EB-9F8A-8ADF0A6EB593}" type="presParOf" srcId="{FB503FB7-3B6D-4733-B3EA-2E3B3302DC19}" destId="{48AD4E08-81C5-4261-96B6-BE4937E24488}" srcOrd="2" destOrd="0" presId="urn:microsoft.com/office/officeart/2005/8/layout/orgChart1"/>
    <dgm:cxn modelId="{3053864D-AD52-4731-AEDF-B049C0D6B973}" type="presParOf" srcId="{71354AFC-3499-44FD-9E5F-DD3169AC9A73}" destId="{7C79B0B5-3D1B-4599-8A25-6ACEC4149B33}" srcOrd="6" destOrd="0" presId="urn:microsoft.com/office/officeart/2005/8/layout/orgChart1"/>
    <dgm:cxn modelId="{8B4BC3CD-C3C9-4B36-9865-5B6B158152EA}" type="presParOf" srcId="{71354AFC-3499-44FD-9E5F-DD3169AC9A73}" destId="{8EF349AD-06F2-4E15-8896-C8E876CA8FBC}" srcOrd="7" destOrd="0" presId="urn:microsoft.com/office/officeart/2005/8/layout/orgChart1"/>
    <dgm:cxn modelId="{8C3BEAD6-40CA-480A-A03E-6E0700CF0425}" type="presParOf" srcId="{8EF349AD-06F2-4E15-8896-C8E876CA8FBC}" destId="{75A357E0-CBAB-4CA8-848A-33D55EFE190C}" srcOrd="0" destOrd="0" presId="urn:microsoft.com/office/officeart/2005/8/layout/orgChart1"/>
    <dgm:cxn modelId="{2F596BC1-14D4-4EB8-994C-11C0B1E9242F}" type="presParOf" srcId="{75A357E0-CBAB-4CA8-848A-33D55EFE190C}" destId="{B2FBA4BB-1677-46FE-9AC6-3ECE78980544}" srcOrd="0" destOrd="0" presId="urn:microsoft.com/office/officeart/2005/8/layout/orgChart1"/>
    <dgm:cxn modelId="{DA029AB1-BDE9-41F7-9834-9323FE77C2A2}" type="presParOf" srcId="{75A357E0-CBAB-4CA8-848A-33D55EFE190C}" destId="{B7C2A20B-ED96-498F-A234-E81C9C9C4585}" srcOrd="1" destOrd="0" presId="urn:microsoft.com/office/officeart/2005/8/layout/orgChart1"/>
    <dgm:cxn modelId="{0638188F-6899-427A-A647-70066C6C17B7}" type="presParOf" srcId="{8EF349AD-06F2-4E15-8896-C8E876CA8FBC}" destId="{0ED2BB44-6C02-444D-98D1-1C332D411AD6}" srcOrd="1" destOrd="0" presId="urn:microsoft.com/office/officeart/2005/8/layout/orgChart1"/>
    <dgm:cxn modelId="{EEB8660F-5886-45B0-A614-114612549B72}" type="presParOf" srcId="{8EF349AD-06F2-4E15-8896-C8E876CA8FBC}" destId="{C04B7062-5CCC-4952-9FEA-22996E7BDF90}" srcOrd="2" destOrd="0" presId="urn:microsoft.com/office/officeart/2005/8/layout/orgChart1"/>
    <dgm:cxn modelId="{5F72AE6D-BE6A-4EA5-8CA4-FD561AF6AAE6}" type="presParOf" srcId="{E633316F-6A9D-417B-9664-7C485E0BAB8F}" destId="{D51F6A30-F3B8-4E42-891B-021F78CA68D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30709-6E67-4121-BB69-993DFA1E8513}" type="doc">
      <dgm:prSet loTypeId="urn:microsoft.com/office/officeart/2005/8/layout/gear1" loCatId="process" qsTypeId="urn:microsoft.com/office/officeart/2005/8/quickstyle/simple1" qsCatId="simple" csTypeId="urn:microsoft.com/office/officeart/2005/8/colors/accent1_2" csCatId="accent1" phldr="1"/>
      <dgm:spPr/>
    </dgm:pt>
    <dgm:pt modelId="{DDC15B6A-EED4-488F-A2EA-66578EAE6EF4}">
      <dgm:prSet phldrT="[Text]"/>
      <dgm:spPr/>
      <dgm:t>
        <a:bodyPr/>
        <a:lstStyle/>
        <a:p>
          <a:r>
            <a:rPr lang="en-US" dirty="0"/>
            <a:t>Works</a:t>
          </a:r>
        </a:p>
      </dgm:t>
    </dgm:pt>
    <dgm:pt modelId="{DF9C9D90-5EB1-4303-B274-ECB9D10C0A06}" type="parTrans" cxnId="{55D97130-CC8D-459C-98F2-6553FADAE26C}">
      <dgm:prSet/>
      <dgm:spPr/>
      <dgm:t>
        <a:bodyPr/>
        <a:lstStyle/>
        <a:p>
          <a:endParaRPr lang="en-US"/>
        </a:p>
      </dgm:t>
    </dgm:pt>
    <dgm:pt modelId="{E44C7079-FAEB-46B8-BE33-B1F7955B5470}" type="sibTrans" cxnId="{55D97130-CC8D-459C-98F2-6553FADAE26C}">
      <dgm:prSet/>
      <dgm:spPr/>
      <dgm:t>
        <a:bodyPr/>
        <a:lstStyle/>
        <a:p>
          <a:endParaRPr lang="en-US"/>
        </a:p>
      </dgm:t>
    </dgm:pt>
    <dgm:pt modelId="{A4EDFB9A-6523-4ECC-B7A3-E007EAA0F318}">
      <dgm:prSet phldrT="[Text]"/>
      <dgm:spPr/>
      <dgm:t>
        <a:bodyPr/>
        <a:lstStyle/>
        <a:p>
          <a:r>
            <a:rPr lang="en-US" dirty="0"/>
            <a:t>It</a:t>
          </a:r>
        </a:p>
      </dgm:t>
    </dgm:pt>
    <dgm:pt modelId="{902F0BBC-67AF-4EC2-8C64-D9D217478746}" type="parTrans" cxnId="{867BC51D-C48A-45F8-AB4E-46D8E9797B69}">
      <dgm:prSet/>
      <dgm:spPr/>
      <dgm:t>
        <a:bodyPr/>
        <a:lstStyle/>
        <a:p>
          <a:endParaRPr lang="en-US"/>
        </a:p>
      </dgm:t>
    </dgm:pt>
    <dgm:pt modelId="{5CAAE013-0944-49B8-AF15-9A6EB9D3F6E5}" type="sibTrans" cxnId="{867BC51D-C48A-45F8-AB4E-46D8E9797B69}">
      <dgm:prSet/>
      <dgm:spPr/>
      <dgm:t>
        <a:bodyPr/>
        <a:lstStyle/>
        <a:p>
          <a:endParaRPr lang="en-US"/>
        </a:p>
      </dgm:t>
    </dgm:pt>
    <dgm:pt modelId="{965DB324-1CBB-4D9B-9B23-68B79FEC84BE}">
      <dgm:prSet phldrT="[Text]"/>
      <dgm:spPr/>
      <dgm:t>
        <a:bodyPr/>
        <a:lstStyle/>
        <a:p>
          <a:r>
            <a:rPr lang="en-US" dirty="0"/>
            <a:t>How</a:t>
          </a:r>
        </a:p>
      </dgm:t>
    </dgm:pt>
    <dgm:pt modelId="{76DEC203-3EB1-497C-B0F0-53FE350CCCF8}" type="parTrans" cxnId="{9769943D-5241-46DD-932C-44FB29B11ED2}">
      <dgm:prSet/>
      <dgm:spPr/>
      <dgm:t>
        <a:bodyPr/>
        <a:lstStyle/>
        <a:p>
          <a:endParaRPr lang="en-US"/>
        </a:p>
      </dgm:t>
    </dgm:pt>
    <dgm:pt modelId="{4F32B4FF-FAEF-4A9C-8E92-0165547DE70F}" type="sibTrans" cxnId="{9769943D-5241-46DD-932C-44FB29B11ED2}">
      <dgm:prSet/>
      <dgm:spPr/>
      <dgm:t>
        <a:bodyPr/>
        <a:lstStyle/>
        <a:p>
          <a:endParaRPr lang="en-US"/>
        </a:p>
      </dgm:t>
    </dgm:pt>
    <dgm:pt modelId="{31724319-1FFE-4FD2-A7A1-E7DCF85519E1}" type="pres">
      <dgm:prSet presAssocID="{F3F30709-6E67-4121-BB69-993DFA1E8513}" presName="composite" presStyleCnt="0">
        <dgm:presLayoutVars>
          <dgm:chMax val="3"/>
          <dgm:animLvl val="lvl"/>
          <dgm:resizeHandles val="exact"/>
        </dgm:presLayoutVars>
      </dgm:prSet>
      <dgm:spPr/>
    </dgm:pt>
    <dgm:pt modelId="{5684CD1A-8108-4B0F-9556-655A7DE76955}" type="pres">
      <dgm:prSet presAssocID="{DDC15B6A-EED4-488F-A2EA-66578EAE6EF4}" presName="gear1" presStyleLbl="node1" presStyleIdx="0" presStyleCnt="3">
        <dgm:presLayoutVars>
          <dgm:chMax val="1"/>
          <dgm:bulletEnabled val="1"/>
        </dgm:presLayoutVars>
      </dgm:prSet>
      <dgm:spPr/>
    </dgm:pt>
    <dgm:pt modelId="{897F6C03-21C6-467E-9BDA-B6F6E90D2482}" type="pres">
      <dgm:prSet presAssocID="{DDC15B6A-EED4-488F-A2EA-66578EAE6EF4}" presName="gear1srcNode" presStyleLbl="node1" presStyleIdx="0" presStyleCnt="3"/>
      <dgm:spPr/>
    </dgm:pt>
    <dgm:pt modelId="{00BD030E-478F-422E-BA12-95BDE4750D4D}" type="pres">
      <dgm:prSet presAssocID="{DDC15B6A-EED4-488F-A2EA-66578EAE6EF4}" presName="gear1dstNode" presStyleLbl="node1" presStyleIdx="0" presStyleCnt="3"/>
      <dgm:spPr/>
    </dgm:pt>
    <dgm:pt modelId="{9E3047A9-69EE-4D16-AA7D-FFCB0E1170A5}" type="pres">
      <dgm:prSet presAssocID="{A4EDFB9A-6523-4ECC-B7A3-E007EAA0F318}" presName="gear2" presStyleLbl="node1" presStyleIdx="1" presStyleCnt="3">
        <dgm:presLayoutVars>
          <dgm:chMax val="1"/>
          <dgm:bulletEnabled val="1"/>
        </dgm:presLayoutVars>
      </dgm:prSet>
      <dgm:spPr/>
    </dgm:pt>
    <dgm:pt modelId="{D885458E-52A0-42EE-9282-339A66FB4873}" type="pres">
      <dgm:prSet presAssocID="{A4EDFB9A-6523-4ECC-B7A3-E007EAA0F318}" presName="gear2srcNode" presStyleLbl="node1" presStyleIdx="1" presStyleCnt="3"/>
      <dgm:spPr/>
    </dgm:pt>
    <dgm:pt modelId="{B7FCA9A6-DD73-43E4-B654-67687253BF8B}" type="pres">
      <dgm:prSet presAssocID="{A4EDFB9A-6523-4ECC-B7A3-E007EAA0F318}" presName="gear2dstNode" presStyleLbl="node1" presStyleIdx="1" presStyleCnt="3"/>
      <dgm:spPr/>
    </dgm:pt>
    <dgm:pt modelId="{B807C692-4450-4562-B9A8-AE5329C3F213}" type="pres">
      <dgm:prSet presAssocID="{965DB324-1CBB-4D9B-9B23-68B79FEC84BE}" presName="gear3" presStyleLbl="node1" presStyleIdx="2" presStyleCnt="3"/>
      <dgm:spPr/>
    </dgm:pt>
    <dgm:pt modelId="{44D46BA3-B95B-4A1A-9976-BB8B17B1192A}" type="pres">
      <dgm:prSet presAssocID="{965DB324-1CBB-4D9B-9B23-68B79FEC84BE}" presName="gear3tx" presStyleLbl="node1" presStyleIdx="2" presStyleCnt="3">
        <dgm:presLayoutVars>
          <dgm:chMax val="1"/>
          <dgm:bulletEnabled val="1"/>
        </dgm:presLayoutVars>
      </dgm:prSet>
      <dgm:spPr/>
    </dgm:pt>
    <dgm:pt modelId="{F9A2806F-4015-4885-A325-C6CFBCC09A35}" type="pres">
      <dgm:prSet presAssocID="{965DB324-1CBB-4D9B-9B23-68B79FEC84BE}" presName="gear3srcNode" presStyleLbl="node1" presStyleIdx="2" presStyleCnt="3"/>
      <dgm:spPr/>
    </dgm:pt>
    <dgm:pt modelId="{03229D6F-7F70-42E9-80AC-4D5B5B572CF1}" type="pres">
      <dgm:prSet presAssocID="{965DB324-1CBB-4D9B-9B23-68B79FEC84BE}" presName="gear3dstNode" presStyleLbl="node1" presStyleIdx="2" presStyleCnt="3"/>
      <dgm:spPr/>
    </dgm:pt>
    <dgm:pt modelId="{CCE2809D-15FE-4F5B-B746-EE9D27C9D0A7}" type="pres">
      <dgm:prSet presAssocID="{E44C7079-FAEB-46B8-BE33-B1F7955B5470}" presName="connector1" presStyleLbl="sibTrans2D1" presStyleIdx="0" presStyleCnt="3"/>
      <dgm:spPr/>
    </dgm:pt>
    <dgm:pt modelId="{6C831DD0-BB08-4526-B934-3FBCE71A820F}" type="pres">
      <dgm:prSet presAssocID="{5CAAE013-0944-49B8-AF15-9A6EB9D3F6E5}" presName="connector2" presStyleLbl="sibTrans2D1" presStyleIdx="1" presStyleCnt="3"/>
      <dgm:spPr/>
    </dgm:pt>
    <dgm:pt modelId="{11667B76-AA43-430B-9624-2B7069513AE9}" type="pres">
      <dgm:prSet presAssocID="{4F32B4FF-FAEF-4A9C-8E92-0165547DE70F}" presName="connector3" presStyleLbl="sibTrans2D1" presStyleIdx="2" presStyleCnt="3"/>
      <dgm:spPr/>
    </dgm:pt>
  </dgm:ptLst>
  <dgm:cxnLst>
    <dgm:cxn modelId="{765DB216-B47A-488F-AC3F-5F89F309EB1E}" type="presOf" srcId="{E44C7079-FAEB-46B8-BE33-B1F7955B5470}" destId="{CCE2809D-15FE-4F5B-B746-EE9D27C9D0A7}" srcOrd="0" destOrd="0" presId="urn:microsoft.com/office/officeart/2005/8/layout/gear1"/>
    <dgm:cxn modelId="{867BC51D-C48A-45F8-AB4E-46D8E9797B69}" srcId="{F3F30709-6E67-4121-BB69-993DFA1E8513}" destId="{A4EDFB9A-6523-4ECC-B7A3-E007EAA0F318}" srcOrd="1" destOrd="0" parTransId="{902F0BBC-67AF-4EC2-8C64-D9D217478746}" sibTransId="{5CAAE013-0944-49B8-AF15-9A6EB9D3F6E5}"/>
    <dgm:cxn modelId="{55D97130-CC8D-459C-98F2-6553FADAE26C}" srcId="{F3F30709-6E67-4121-BB69-993DFA1E8513}" destId="{DDC15B6A-EED4-488F-A2EA-66578EAE6EF4}" srcOrd="0" destOrd="0" parTransId="{DF9C9D90-5EB1-4303-B274-ECB9D10C0A06}" sibTransId="{E44C7079-FAEB-46B8-BE33-B1F7955B5470}"/>
    <dgm:cxn modelId="{B5A14F36-48FF-4F96-81C2-4C84FCEA2569}" type="presOf" srcId="{4F32B4FF-FAEF-4A9C-8E92-0165547DE70F}" destId="{11667B76-AA43-430B-9624-2B7069513AE9}" srcOrd="0" destOrd="0" presId="urn:microsoft.com/office/officeart/2005/8/layout/gear1"/>
    <dgm:cxn modelId="{9769943D-5241-46DD-932C-44FB29B11ED2}" srcId="{F3F30709-6E67-4121-BB69-993DFA1E8513}" destId="{965DB324-1CBB-4D9B-9B23-68B79FEC84BE}" srcOrd="2" destOrd="0" parTransId="{76DEC203-3EB1-497C-B0F0-53FE350CCCF8}" sibTransId="{4F32B4FF-FAEF-4A9C-8E92-0165547DE70F}"/>
    <dgm:cxn modelId="{ED1BD760-7534-4C83-9A60-EA833F01BF96}" type="presOf" srcId="{A4EDFB9A-6523-4ECC-B7A3-E007EAA0F318}" destId="{9E3047A9-69EE-4D16-AA7D-FFCB0E1170A5}" srcOrd="0" destOrd="0" presId="urn:microsoft.com/office/officeart/2005/8/layout/gear1"/>
    <dgm:cxn modelId="{DAFF266A-FCE5-4544-8F3C-EE87133422D2}" type="presOf" srcId="{965DB324-1CBB-4D9B-9B23-68B79FEC84BE}" destId="{F9A2806F-4015-4885-A325-C6CFBCC09A35}" srcOrd="2" destOrd="0" presId="urn:microsoft.com/office/officeart/2005/8/layout/gear1"/>
    <dgm:cxn modelId="{6F62856A-496A-4156-A6DD-164A5BC8883E}" type="presOf" srcId="{DDC15B6A-EED4-488F-A2EA-66578EAE6EF4}" destId="{897F6C03-21C6-467E-9BDA-B6F6E90D2482}" srcOrd="1" destOrd="0" presId="urn:microsoft.com/office/officeart/2005/8/layout/gear1"/>
    <dgm:cxn modelId="{9B508954-40B0-468C-BA8B-7EB68CB4DA91}" type="presOf" srcId="{5CAAE013-0944-49B8-AF15-9A6EB9D3F6E5}" destId="{6C831DD0-BB08-4526-B934-3FBCE71A820F}" srcOrd="0" destOrd="0" presId="urn:microsoft.com/office/officeart/2005/8/layout/gear1"/>
    <dgm:cxn modelId="{0B18F07E-68BE-4F26-A785-9F381E8F1B88}" type="presOf" srcId="{DDC15B6A-EED4-488F-A2EA-66578EAE6EF4}" destId="{00BD030E-478F-422E-BA12-95BDE4750D4D}" srcOrd="2" destOrd="0" presId="urn:microsoft.com/office/officeart/2005/8/layout/gear1"/>
    <dgm:cxn modelId="{BE9F458A-4DFD-4CF8-869E-C6414FA8FE6C}" type="presOf" srcId="{A4EDFB9A-6523-4ECC-B7A3-E007EAA0F318}" destId="{D885458E-52A0-42EE-9282-339A66FB4873}" srcOrd="1" destOrd="0" presId="urn:microsoft.com/office/officeart/2005/8/layout/gear1"/>
    <dgm:cxn modelId="{2FC72DA3-73B4-4C3D-B5D4-598A4A811FC5}" type="presOf" srcId="{DDC15B6A-EED4-488F-A2EA-66578EAE6EF4}" destId="{5684CD1A-8108-4B0F-9556-655A7DE76955}" srcOrd="0" destOrd="0" presId="urn:microsoft.com/office/officeart/2005/8/layout/gear1"/>
    <dgm:cxn modelId="{DBA137B6-0249-4483-BE1F-5E3829B0ECB7}" type="presOf" srcId="{F3F30709-6E67-4121-BB69-993DFA1E8513}" destId="{31724319-1FFE-4FD2-A7A1-E7DCF85519E1}" srcOrd="0" destOrd="0" presId="urn:microsoft.com/office/officeart/2005/8/layout/gear1"/>
    <dgm:cxn modelId="{4D9FC3D3-97D2-4ABC-A558-B65604E2B3CB}" type="presOf" srcId="{965DB324-1CBB-4D9B-9B23-68B79FEC84BE}" destId="{03229D6F-7F70-42E9-80AC-4D5B5B572CF1}" srcOrd="3" destOrd="0" presId="urn:microsoft.com/office/officeart/2005/8/layout/gear1"/>
    <dgm:cxn modelId="{7C0AE9D3-A871-4BA2-8887-91F1D5C5175F}" type="presOf" srcId="{965DB324-1CBB-4D9B-9B23-68B79FEC84BE}" destId="{B807C692-4450-4562-B9A8-AE5329C3F213}" srcOrd="0" destOrd="0" presId="urn:microsoft.com/office/officeart/2005/8/layout/gear1"/>
    <dgm:cxn modelId="{79B1C8D7-82B7-4C26-8AAA-572727F02669}" type="presOf" srcId="{965DB324-1CBB-4D9B-9B23-68B79FEC84BE}" destId="{44D46BA3-B95B-4A1A-9976-BB8B17B1192A}" srcOrd="1" destOrd="0" presId="urn:microsoft.com/office/officeart/2005/8/layout/gear1"/>
    <dgm:cxn modelId="{D60487E2-9210-4176-9871-A67909CA395B}" type="presOf" srcId="{A4EDFB9A-6523-4ECC-B7A3-E007EAA0F318}" destId="{B7FCA9A6-DD73-43E4-B654-67687253BF8B}" srcOrd="2" destOrd="0" presId="urn:microsoft.com/office/officeart/2005/8/layout/gear1"/>
    <dgm:cxn modelId="{9DD128E9-0BDE-41B3-A38A-2A278B51BC0C}" type="presParOf" srcId="{31724319-1FFE-4FD2-A7A1-E7DCF85519E1}" destId="{5684CD1A-8108-4B0F-9556-655A7DE76955}" srcOrd="0" destOrd="0" presId="urn:microsoft.com/office/officeart/2005/8/layout/gear1"/>
    <dgm:cxn modelId="{83D9C0B3-204C-4C4E-B888-6091A8B6DA0C}" type="presParOf" srcId="{31724319-1FFE-4FD2-A7A1-E7DCF85519E1}" destId="{897F6C03-21C6-467E-9BDA-B6F6E90D2482}" srcOrd="1" destOrd="0" presId="urn:microsoft.com/office/officeart/2005/8/layout/gear1"/>
    <dgm:cxn modelId="{04051752-20CF-4520-84B4-032C73312C71}" type="presParOf" srcId="{31724319-1FFE-4FD2-A7A1-E7DCF85519E1}" destId="{00BD030E-478F-422E-BA12-95BDE4750D4D}" srcOrd="2" destOrd="0" presId="urn:microsoft.com/office/officeart/2005/8/layout/gear1"/>
    <dgm:cxn modelId="{CFBF4C94-85D0-4494-AFE0-565FD5F04CAF}" type="presParOf" srcId="{31724319-1FFE-4FD2-A7A1-E7DCF85519E1}" destId="{9E3047A9-69EE-4D16-AA7D-FFCB0E1170A5}" srcOrd="3" destOrd="0" presId="urn:microsoft.com/office/officeart/2005/8/layout/gear1"/>
    <dgm:cxn modelId="{C72E70E8-7FEF-4154-A9AA-AB5A33597B42}" type="presParOf" srcId="{31724319-1FFE-4FD2-A7A1-E7DCF85519E1}" destId="{D885458E-52A0-42EE-9282-339A66FB4873}" srcOrd="4" destOrd="0" presId="urn:microsoft.com/office/officeart/2005/8/layout/gear1"/>
    <dgm:cxn modelId="{C19E3ADB-B981-48A1-8089-B353C65D5C5A}" type="presParOf" srcId="{31724319-1FFE-4FD2-A7A1-E7DCF85519E1}" destId="{B7FCA9A6-DD73-43E4-B654-67687253BF8B}" srcOrd="5" destOrd="0" presId="urn:microsoft.com/office/officeart/2005/8/layout/gear1"/>
    <dgm:cxn modelId="{C14B004F-B7C6-4626-92D1-F2413F229E93}" type="presParOf" srcId="{31724319-1FFE-4FD2-A7A1-E7DCF85519E1}" destId="{B807C692-4450-4562-B9A8-AE5329C3F213}" srcOrd="6" destOrd="0" presId="urn:microsoft.com/office/officeart/2005/8/layout/gear1"/>
    <dgm:cxn modelId="{9C40B010-D5C0-4753-84F8-F4EBC5893AD5}" type="presParOf" srcId="{31724319-1FFE-4FD2-A7A1-E7DCF85519E1}" destId="{44D46BA3-B95B-4A1A-9976-BB8B17B1192A}" srcOrd="7" destOrd="0" presId="urn:microsoft.com/office/officeart/2005/8/layout/gear1"/>
    <dgm:cxn modelId="{64E4EE67-C54A-43CC-99B8-0F1BAD5D4058}" type="presParOf" srcId="{31724319-1FFE-4FD2-A7A1-E7DCF85519E1}" destId="{F9A2806F-4015-4885-A325-C6CFBCC09A35}" srcOrd="8" destOrd="0" presId="urn:microsoft.com/office/officeart/2005/8/layout/gear1"/>
    <dgm:cxn modelId="{CD625F30-20D5-4EB2-828E-FDDD9FB25E46}" type="presParOf" srcId="{31724319-1FFE-4FD2-A7A1-E7DCF85519E1}" destId="{03229D6F-7F70-42E9-80AC-4D5B5B572CF1}" srcOrd="9" destOrd="0" presId="urn:microsoft.com/office/officeart/2005/8/layout/gear1"/>
    <dgm:cxn modelId="{6ECF40AE-DE79-4AB3-AC78-E28443D77E8E}" type="presParOf" srcId="{31724319-1FFE-4FD2-A7A1-E7DCF85519E1}" destId="{CCE2809D-15FE-4F5B-B746-EE9D27C9D0A7}" srcOrd="10" destOrd="0" presId="urn:microsoft.com/office/officeart/2005/8/layout/gear1"/>
    <dgm:cxn modelId="{DFA3341B-652D-4074-896C-D5AC4E827294}" type="presParOf" srcId="{31724319-1FFE-4FD2-A7A1-E7DCF85519E1}" destId="{6C831DD0-BB08-4526-B934-3FBCE71A820F}" srcOrd="11" destOrd="0" presId="urn:microsoft.com/office/officeart/2005/8/layout/gear1"/>
    <dgm:cxn modelId="{3E788D14-78D5-4906-A04A-0494E43B2E18}" type="presParOf" srcId="{31724319-1FFE-4FD2-A7A1-E7DCF85519E1}" destId="{11667B76-AA43-430B-9624-2B7069513AE9}"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C6D9-4799-4DF4-8AD1-6596FA0522F3}">
      <dsp:nvSpPr>
        <dsp:cNvPr id="0" name=""/>
        <dsp:cNvSpPr/>
      </dsp:nvSpPr>
      <dsp:spPr>
        <a:xfrm>
          <a:off x="-4022669" y="-617499"/>
          <a:ext cx="4793718" cy="4793718"/>
        </a:xfrm>
        <a:prstGeom prst="blockArc">
          <a:avLst>
            <a:gd name="adj1" fmla="val 18900000"/>
            <a:gd name="adj2" fmla="val 2700000"/>
            <a:gd name="adj3" fmla="val 45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FF744-7087-4E1C-A728-A3A273D50F0A}">
      <dsp:nvSpPr>
        <dsp:cNvPr id="0" name=""/>
        <dsp:cNvSpPr/>
      </dsp:nvSpPr>
      <dsp:spPr>
        <a:xfrm>
          <a:off x="404039" y="273594"/>
          <a:ext cx="10363282" cy="54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High risk offenders</a:t>
          </a:r>
        </a:p>
      </dsp:txBody>
      <dsp:txXfrm>
        <a:off x="404039" y="273594"/>
        <a:ext cx="10363282" cy="547473"/>
      </dsp:txXfrm>
    </dsp:sp>
    <dsp:sp modelId="{4EF9C83C-9474-497D-AC8C-26652D92FE00}">
      <dsp:nvSpPr>
        <dsp:cNvPr id="0" name=""/>
        <dsp:cNvSpPr/>
      </dsp:nvSpPr>
      <dsp:spPr>
        <a:xfrm>
          <a:off x="61868" y="205160"/>
          <a:ext cx="684341" cy="68434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9F564-3061-4A68-8719-515F9171ED54}">
      <dsp:nvSpPr>
        <dsp:cNvPr id="0" name=""/>
        <dsp:cNvSpPr/>
      </dsp:nvSpPr>
      <dsp:spPr>
        <a:xfrm>
          <a:off x="717918" y="1094946"/>
          <a:ext cx="10049403" cy="54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Sex offenders and individuals with severe mental health issues are excluded</a:t>
          </a:r>
        </a:p>
      </dsp:txBody>
      <dsp:txXfrm>
        <a:off x="717918" y="1094946"/>
        <a:ext cx="10049403" cy="547473"/>
      </dsp:txXfrm>
    </dsp:sp>
    <dsp:sp modelId="{E48FBD20-8993-4B96-93E9-C25771442EC2}">
      <dsp:nvSpPr>
        <dsp:cNvPr id="0" name=""/>
        <dsp:cNvSpPr/>
      </dsp:nvSpPr>
      <dsp:spPr>
        <a:xfrm>
          <a:off x="375747" y="1026512"/>
          <a:ext cx="684341" cy="68434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4CCAD-4978-46AC-A074-C8E579FEE36F}">
      <dsp:nvSpPr>
        <dsp:cNvPr id="0" name=""/>
        <dsp:cNvSpPr/>
      </dsp:nvSpPr>
      <dsp:spPr>
        <a:xfrm>
          <a:off x="717918" y="1916299"/>
          <a:ext cx="10049403" cy="54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Supervised release term of 3 to 5 years subsequent to release from imprisonment</a:t>
          </a:r>
        </a:p>
      </dsp:txBody>
      <dsp:txXfrm>
        <a:off x="717918" y="1916299"/>
        <a:ext cx="10049403" cy="547473"/>
      </dsp:txXfrm>
    </dsp:sp>
    <dsp:sp modelId="{03C27223-A905-43D9-9BFE-BF3668FE181B}">
      <dsp:nvSpPr>
        <dsp:cNvPr id="0" name=""/>
        <dsp:cNvSpPr/>
      </dsp:nvSpPr>
      <dsp:spPr>
        <a:xfrm>
          <a:off x="375747" y="1847864"/>
          <a:ext cx="684341" cy="68434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9B9A5E-34CC-4D3D-8431-07A98AD29F27}">
      <dsp:nvSpPr>
        <dsp:cNvPr id="0" name=""/>
        <dsp:cNvSpPr/>
      </dsp:nvSpPr>
      <dsp:spPr>
        <a:xfrm>
          <a:off x="404039" y="2737651"/>
          <a:ext cx="10363282" cy="54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55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Must agree to supervision modification for enrollment in program</a:t>
          </a:r>
        </a:p>
      </dsp:txBody>
      <dsp:txXfrm>
        <a:off x="404039" y="2737651"/>
        <a:ext cx="10363282" cy="547473"/>
      </dsp:txXfrm>
    </dsp:sp>
    <dsp:sp modelId="{EAF4DE9C-B476-4437-B9A7-FCF44C604064}">
      <dsp:nvSpPr>
        <dsp:cNvPr id="0" name=""/>
        <dsp:cNvSpPr/>
      </dsp:nvSpPr>
      <dsp:spPr>
        <a:xfrm>
          <a:off x="61868" y="2669217"/>
          <a:ext cx="684341" cy="68434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9B0B5-3D1B-4599-8A25-6ACEC4149B33}">
      <dsp:nvSpPr>
        <dsp:cNvPr id="0" name=""/>
        <dsp:cNvSpPr/>
      </dsp:nvSpPr>
      <dsp:spPr>
        <a:xfrm>
          <a:off x="5500687" y="903284"/>
          <a:ext cx="3272261" cy="378608"/>
        </a:xfrm>
        <a:custGeom>
          <a:avLst/>
          <a:gdLst/>
          <a:ahLst/>
          <a:cxnLst/>
          <a:rect l="0" t="0" r="0" b="0"/>
          <a:pathLst>
            <a:path>
              <a:moveTo>
                <a:pt x="0" y="0"/>
              </a:moveTo>
              <a:lnTo>
                <a:pt x="0" y="189304"/>
              </a:lnTo>
              <a:lnTo>
                <a:pt x="3272261" y="189304"/>
              </a:lnTo>
              <a:lnTo>
                <a:pt x="3272261" y="378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73C3B-5CF4-4CD4-8359-56F5B578D590}">
      <dsp:nvSpPr>
        <dsp:cNvPr id="0" name=""/>
        <dsp:cNvSpPr/>
      </dsp:nvSpPr>
      <dsp:spPr>
        <a:xfrm>
          <a:off x="5500687" y="903284"/>
          <a:ext cx="1090753" cy="378608"/>
        </a:xfrm>
        <a:custGeom>
          <a:avLst/>
          <a:gdLst/>
          <a:ahLst/>
          <a:cxnLst/>
          <a:rect l="0" t="0" r="0" b="0"/>
          <a:pathLst>
            <a:path>
              <a:moveTo>
                <a:pt x="0" y="0"/>
              </a:moveTo>
              <a:lnTo>
                <a:pt x="0" y="189304"/>
              </a:lnTo>
              <a:lnTo>
                <a:pt x="1090753" y="189304"/>
              </a:lnTo>
              <a:lnTo>
                <a:pt x="1090753" y="378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E7A25-C27D-44AB-862A-EA8827263E10}">
      <dsp:nvSpPr>
        <dsp:cNvPr id="0" name=""/>
        <dsp:cNvSpPr/>
      </dsp:nvSpPr>
      <dsp:spPr>
        <a:xfrm>
          <a:off x="4408347" y="903284"/>
          <a:ext cx="1092340" cy="359948"/>
        </a:xfrm>
        <a:custGeom>
          <a:avLst/>
          <a:gdLst/>
          <a:ahLst/>
          <a:cxnLst/>
          <a:rect l="0" t="0" r="0" b="0"/>
          <a:pathLst>
            <a:path>
              <a:moveTo>
                <a:pt x="1092340" y="0"/>
              </a:moveTo>
              <a:lnTo>
                <a:pt x="1092340" y="170644"/>
              </a:lnTo>
              <a:lnTo>
                <a:pt x="0" y="170644"/>
              </a:lnTo>
              <a:lnTo>
                <a:pt x="0" y="3599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A0488-2060-4D70-A4E3-EBD148F281C5}">
      <dsp:nvSpPr>
        <dsp:cNvPr id="0" name=""/>
        <dsp:cNvSpPr/>
      </dsp:nvSpPr>
      <dsp:spPr>
        <a:xfrm>
          <a:off x="2228426" y="903284"/>
          <a:ext cx="3272261" cy="378608"/>
        </a:xfrm>
        <a:custGeom>
          <a:avLst/>
          <a:gdLst/>
          <a:ahLst/>
          <a:cxnLst/>
          <a:rect l="0" t="0" r="0" b="0"/>
          <a:pathLst>
            <a:path>
              <a:moveTo>
                <a:pt x="3272261" y="0"/>
              </a:moveTo>
              <a:lnTo>
                <a:pt x="3272261" y="189304"/>
              </a:lnTo>
              <a:lnTo>
                <a:pt x="0" y="189304"/>
              </a:lnTo>
              <a:lnTo>
                <a:pt x="0" y="3786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CF4AB-E145-40B2-A7A9-610ADF5533E9}">
      <dsp:nvSpPr>
        <dsp:cNvPr id="0" name=""/>
        <dsp:cNvSpPr/>
      </dsp:nvSpPr>
      <dsp:spPr>
        <a:xfrm>
          <a:off x="4599238" y="1835"/>
          <a:ext cx="1802898" cy="9014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Phase Advancement</a:t>
          </a:r>
        </a:p>
      </dsp:txBody>
      <dsp:txXfrm>
        <a:off x="4599238" y="1835"/>
        <a:ext cx="1802898" cy="901449"/>
      </dsp:txXfrm>
    </dsp:sp>
    <dsp:sp modelId="{89B76323-B4F6-46E6-9388-F9E9612BC85F}">
      <dsp:nvSpPr>
        <dsp:cNvPr id="0" name=""/>
        <dsp:cNvSpPr/>
      </dsp:nvSpPr>
      <dsp:spPr>
        <a:xfrm>
          <a:off x="1326977" y="1281893"/>
          <a:ext cx="1802898" cy="9014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Phase One</a:t>
          </a:r>
        </a:p>
        <a:p>
          <a:pPr marL="0" lvl="0" indent="0" algn="ctr" defTabSz="844550">
            <a:lnSpc>
              <a:spcPct val="90000"/>
            </a:lnSpc>
            <a:spcBef>
              <a:spcPct val="0"/>
            </a:spcBef>
            <a:spcAft>
              <a:spcPct val="35000"/>
            </a:spcAft>
            <a:buNone/>
          </a:pPr>
          <a:r>
            <a:rPr lang="en-US" sz="1900" kern="1200" dirty="0"/>
            <a:t>4 to 8 weeks</a:t>
          </a:r>
        </a:p>
      </dsp:txBody>
      <dsp:txXfrm>
        <a:off x="1326977" y="1281893"/>
        <a:ext cx="1802898" cy="901449"/>
      </dsp:txXfrm>
    </dsp:sp>
    <dsp:sp modelId="{27B23BB6-D7B2-496F-AFCD-06F12732FEB5}">
      <dsp:nvSpPr>
        <dsp:cNvPr id="0" name=""/>
        <dsp:cNvSpPr/>
      </dsp:nvSpPr>
      <dsp:spPr>
        <a:xfrm>
          <a:off x="3506897" y="1263233"/>
          <a:ext cx="1802898" cy="9014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Phase Two</a:t>
          </a:r>
        </a:p>
        <a:p>
          <a:pPr marL="0" lvl="0" indent="0" algn="ctr" defTabSz="844550">
            <a:lnSpc>
              <a:spcPct val="90000"/>
            </a:lnSpc>
            <a:spcBef>
              <a:spcPct val="0"/>
            </a:spcBef>
            <a:spcAft>
              <a:spcPct val="35000"/>
            </a:spcAft>
            <a:buNone/>
          </a:pPr>
          <a:r>
            <a:rPr lang="en-US" sz="1900" kern="1200" dirty="0"/>
            <a:t>12 to 26 weeks</a:t>
          </a:r>
        </a:p>
      </dsp:txBody>
      <dsp:txXfrm>
        <a:off x="3506897" y="1263233"/>
        <a:ext cx="1802898" cy="901449"/>
      </dsp:txXfrm>
    </dsp:sp>
    <dsp:sp modelId="{E8F5BC3B-AEC5-404F-A304-F321E56194DF}">
      <dsp:nvSpPr>
        <dsp:cNvPr id="0" name=""/>
        <dsp:cNvSpPr/>
      </dsp:nvSpPr>
      <dsp:spPr>
        <a:xfrm>
          <a:off x="5689991" y="1281893"/>
          <a:ext cx="1802898" cy="9014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Phase Three</a:t>
          </a:r>
        </a:p>
        <a:p>
          <a:pPr marL="0" lvl="0" indent="0" algn="ctr" defTabSz="844550">
            <a:lnSpc>
              <a:spcPct val="90000"/>
            </a:lnSpc>
            <a:spcBef>
              <a:spcPct val="0"/>
            </a:spcBef>
            <a:spcAft>
              <a:spcPct val="35000"/>
            </a:spcAft>
            <a:buNone/>
          </a:pPr>
          <a:r>
            <a:rPr lang="en-US" sz="1900" kern="1200" dirty="0"/>
            <a:t>16 to 22 weeks</a:t>
          </a:r>
        </a:p>
      </dsp:txBody>
      <dsp:txXfrm>
        <a:off x="5689991" y="1281893"/>
        <a:ext cx="1802898" cy="901449"/>
      </dsp:txXfrm>
    </dsp:sp>
    <dsp:sp modelId="{B2FBA4BB-1677-46FE-9AC6-3ECE78980544}">
      <dsp:nvSpPr>
        <dsp:cNvPr id="0" name=""/>
        <dsp:cNvSpPr/>
      </dsp:nvSpPr>
      <dsp:spPr>
        <a:xfrm>
          <a:off x="7871499" y="1281893"/>
          <a:ext cx="1802898" cy="9014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Phase Four</a:t>
          </a:r>
        </a:p>
        <a:p>
          <a:pPr marL="0" lvl="0" indent="0" algn="ctr" defTabSz="844550">
            <a:lnSpc>
              <a:spcPct val="90000"/>
            </a:lnSpc>
            <a:spcBef>
              <a:spcPct val="0"/>
            </a:spcBef>
            <a:spcAft>
              <a:spcPct val="35000"/>
            </a:spcAft>
            <a:buNone/>
          </a:pPr>
          <a:r>
            <a:rPr lang="en-US" sz="1900" kern="1200" dirty="0"/>
            <a:t>16 to 22 weeks</a:t>
          </a:r>
        </a:p>
      </dsp:txBody>
      <dsp:txXfrm>
        <a:off x="7871499" y="1281893"/>
        <a:ext cx="1802898" cy="901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4CD1A-8108-4B0F-9556-655A7DE76955}">
      <dsp:nvSpPr>
        <dsp:cNvPr id="0" name=""/>
        <dsp:cNvSpPr/>
      </dsp:nvSpPr>
      <dsp:spPr>
        <a:xfrm>
          <a:off x="1804610" y="2182105"/>
          <a:ext cx="2205634" cy="2205634"/>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Works</a:t>
          </a:r>
        </a:p>
      </dsp:txBody>
      <dsp:txXfrm>
        <a:off x="2248041" y="2698764"/>
        <a:ext cx="1318772" cy="1133742"/>
      </dsp:txXfrm>
    </dsp:sp>
    <dsp:sp modelId="{9E3047A9-69EE-4D16-AA7D-FFCB0E1170A5}">
      <dsp:nvSpPr>
        <dsp:cNvPr id="0" name=""/>
        <dsp:cNvSpPr/>
      </dsp:nvSpPr>
      <dsp:spPr>
        <a:xfrm>
          <a:off x="521331" y="1660773"/>
          <a:ext cx="1604098" cy="1604098"/>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It</a:t>
          </a:r>
        </a:p>
      </dsp:txBody>
      <dsp:txXfrm>
        <a:off x="925167" y="2067050"/>
        <a:ext cx="796426" cy="791544"/>
      </dsp:txXfrm>
    </dsp:sp>
    <dsp:sp modelId="{B807C692-4450-4562-B9A8-AE5329C3F213}">
      <dsp:nvSpPr>
        <dsp:cNvPr id="0" name=""/>
        <dsp:cNvSpPr/>
      </dsp:nvSpPr>
      <dsp:spPr>
        <a:xfrm rot="20700000">
          <a:off x="1419790" y="554109"/>
          <a:ext cx="1571688" cy="1571688"/>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How</a:t>
          </a:r>
        </a:p>
      </dsp:txBody>
      <dsp:txXfrm rot="-20700000">
        <a:off x="1764507" y="898827"/>
        <a:ext cx="882253" cy="882253"/>
      </dsp:txXfrm>
    </dsp:sp>
    <dsp:sp modelId="{CCE2809D-15FE-4F5B-B746-EE9D27C9D0A7}">
      <dsp:nvSpPr>
        <dsp:cNvPr id="0" name=""/>
        <dsp:cNvSpPr/>
      </dsp:nvSpPr>
      <dsp:spPr>
        <a:xfrm>
          <a:off x="1633005" y="1850419"/>
          <a:ext cx="2823212" cy="2823212"/>
        </a:xfrm>
        <a:prstGeom prst="circularArrow">
          <a:avLst>
            <a:gd name="adj1" fmla="val 4687"/>
            <a:gd name="adj2" fmla="val 299029"/>
            <a:gd name="adj3" fmla="val 2511726"/>
            <a:gd name="adj4" fmla="val 158708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831DD0-BB08-4526-B934-3FBCE71A820F}">
      <dsp:nvSpPr>
        <dsp:cNvPr id="0" name=""/>
        <dsp:cNvSpPr/>
      </dsp:nvSpPr>
      <dsp:spPr>
        <a:xfrm>
          <a:off x="237249" y="1306637"/>
          <a:ext cx="2051240" cy="205124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67B76-AA43-430B-9624-2B7069513AE9}">
      <dsp:nvSpPr>
        <dsp:cNvPr id="0" name=""/>
        <dsp:cNvSpPr/>
      </dsp:nvSpPr>
      <dsp:spPr>
        <a:xfrm>
          <a:off x="1056242" y="210640"/>
          <a:ext cx="2211650" cy="221165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680FBE-A8DF-4758-9AC4-3A9E1039168F}" type="datetimeFigureOut">
              <a:rPr lang="en-US" smtClean="0"/>
              <a:t>3/18/2021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C679768-A2FC-4D08-91F6-8DCE6C566B36}" type="slidenum">
              <a:rPr lang="en-US" smtClean="0"/>
              <a:t>‹#›</a:t>
            </a:fld>
            <a:endParaRPr lang="en-U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13577B-6902-467D-A26C-08A0DD5E4E03}" type="datetimeFigureOut">
              <a:rPr lang="en-US" smtClean="0"/>
              <a:t>3/18/2021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73447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56424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95537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047490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3127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08821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210024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404053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425273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3/18/2021</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005118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7998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54697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13056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8948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21410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58164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72614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pPr/>
              <a:t>3/18/2021</a:t>
            </a:fld>
            <a:endParaRPr lang="en-US" dirty="0"/>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63863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1">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BEEBAAA-29B5-4AF5-BC5F-7E580C29002D}" type="datetimeFigureOut">
              <a:rPr lang="en-US" smtClean="0"/>
              <a:pPr/>
              <a:t>3/18/2021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860EDB8-5305-433F-BE41-D7A86D811DB3}" type="slidenum">
              <a:rPr lang="en-US" smtClean="0"/>
              <a:pPr/>
              <a:t>‹#›</a:t>
            </a:fld>
            <a:endParaRPr lang="en-US"/>
          </a:p>
        </p:txBody>
      </p:sp>
      <p:sp>
        <p:nvSpPr>
          <p:cNvPr id="22" name="Rectangle 21">
            <a:extLst>
              <a:ext uri="{FF2B5EF4-FFF2-40B4-BE49-F238E27FC236}">
                <a16:creationId xmlns:a16="http://schemas.microsoft.com/office/drawing/2014/main" id="{55A7F617-82BC-48C8-BEEB-FD9E75756DC9}"/>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23" name="Straight Connector 22">
            <a:extLst>
              <a:ext uri="{FF2B5EF4-FFF2-40B4-BE49-F238E27FC236}">
                <a16:creationId xmlns:a16="http://schemas.microsoft.com/office/drawing/2014/main" id="{E1303B81-C5FF-4D70-A17A-678EC836417D}"/>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0175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661"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4" name="Rectangle 20">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9E7158E-F354-4589-A9A6-7D022956A626}"/>
              </a:ext>
            </a:extLst>
          </p:cNvPr>
          <p:cNvSpPr>
            <a:spLocks noGrp="1"/>
          </p:cNvSpPr>
          <p:nvPr>
            <p:ph type="title"/>
          </p:nvPr>
        </p:nvSpPr>
        <p:spPr>
          <a:xfrm>
            <a:off x="1154954" y="947920"/>
            <a:ext cx="8761413" cy="728480"/>
          </a:xfrm>
        </p:spPr>
        <p:txBody>
          <a:bodyPr vert="horz" lIns="91440" tIns="45720" rIns="91440" bIns="45720" rtlCol="0" anchor="ctr">
            <a:normAutofit fontScale="90000"/>
          </a:bodyPr>
          <a:lstStyle/>
          <a:p>
            <a:pPr algn="ctr">
              <a:lnSpc>
                <a:spcPct val="90000"/>
              </a:lnSpc>
            </a:pPr>
            <a:br>
              <a:rPr lang="en-US" sz="900" dirty="0">
                <a:solidFill>
                  <a:schemeClr val="bg2"/>
                </a:solidFill>
              </a:rPr>
            </a:br>
            <a:br>
              <a:rPr lang="en-US" sz="900" dirty="0">
                <a:solidFill>
                  <a:schemeClr val="bg2"/>
                </a:solidFill>
              </a:rPr>
            </a:br>
            <a:r>
              <a:rPr lang="en-US" sz="4000" dirty="0">
                <a:solidFill>
                  <a:schemeClr val="bg2"/>
                </a:solidFill>
              </a:rPr>
              <a:t>Reentry Court - District of Minnesota</a:t>
            </a:r>
          </a:p>
        </p:txBody>
      </p:sp>
      <p:pic>
        <p:nvPicPr>
          <p:cNvPr id="4" name="Picture 3">
            <a:extLst>
              <a:ext uri="{FF2B5EF4-FFF2-40B4-BE49-F238E27FC236}">
                <a16:creationId xmlns:a16="http://schemas.microsoft.com/office/drawing/2014/main" id="{D4239464-2945-4E12-AEA0-2CA8A70922EE}"/>
              </a:ext>
            </a:extLst>
          </p:cNvPr>
          <p:cNvPicPr>
            <a:picLocks noChangeAspect="1"/>
          </p:cNvPicPr>
          <p:nvPr/>
        </p:nvPicPr>
        <p:blipFill rotWithShape="1">
          <a:blip r:embed="rId3"/>
          <a:srcRect l="12463" r="16707" b="1"/>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3C00B7D-B9E4-488D-9B4D-65B43DD7D8E8}"/>
              </a:ext>
            </a:extLst>
          </p:cNvPr>
          <p:cNvSpPr>
            <a:spLocks noGrp="1"/>
          </p:cNvSpPr>
          <p:nvPr>
            <p:ph sz="quarter" idx="10"/>
          </p:nvPr>
        </p:nvSpPr>
        <p:spPr>
          <a:xfrm>
            <a:off x="5822302" y="2603500"/>
            <a:ext cx="5606110" cy="3416300"/>
          </a:xfrm>
        </p:spPr>
        <p:txBody>
          <a:bodyPr vert="horz" lIns="91440" tIns="45720" rIns="91440" bIns="45720" rtlCol="0" anchor="ctr">
            <a:normAutofit/>
          </a:bodyPr>
          <a:lstStyle/>
          <a:p>
            <a:pPr marL="0" indent="0" algn="ctr">
              <a:buNone/>
            </a:pPr>
            <a:r>
              <a:rPr lang="en-US" sz="2000" b="1" dirty="0"/>
              <a:t>Overview by </a:t>
            </a:r>
          </a:p>
          <a:p>
            <a:pPr marL="400050" lvl="1" indent="0">
              <a:buNone/>
            </a:pPr>
            <a:endParaRPr lang="en-US" dirty="0"/>
          </a:p>
          <a:p>
            <a:pPr marL="400050" lvl="1" indent="0" algn="ctr">
              <a:buNone/>
            </a:pPr>
            <a:r>
              <a:rPr lang="en-US" sz="1400" dirty="0"/>
              <a:t>Honorable Susan Richard Nelson, U.S. District Court Judge</a:t>
            </a:r>
          </a:p>
          <a:p>
            <a:pPr marL="400050" lvl="1" indent="0" algn="ctr">
              <a:buNone/>
            </a:pPr>
            <a:r>
              <a:rPr lang="en-US" sz="1400" dirty="0"/>
              <a:t>Kito Bess, Chief U.S. Probation Officer</a:t>
            </a:r>
          </a:p>
          <a:p>
            <a:pPr marL="0" indent="0" algn="ctr">
              <a:buNone/>
            </a:pPr>
            <a:r>
              <a:rPr lang="en-US" sz="1400" dirty="0"/>
              <a:t>Manny Atwal, Assistant Federal Defender</a:t>
            </a:r>
          </a:p>
          <a:p>
            <a:pPr marL="0" indent="0" algn="ctr">
              <a:buNone/>
            </a:pPr>
            <a:r>
              <a:rPr lang="en-US" sz="1400" dirty="0"/>
              <a:t>Everett Ware, Reentry Court graduate</a:t>
            </a:r>
          </a:p>
        </p:txBody>
      </p:sp>
    </p:spTree>
    <p:extLst>
      <p:ext uri="{BB962C8B-B14F-4D97-AF65-F5344CB8AC3E}">
        <p14:creationId xmlns:p14="http://schemas.microsoft.com/office/powerpoint/2010/main" val="325830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9">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0" name="Rectangle 21">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1" name="Group 23">
            <a:extLst>
              <a:ext uri="{FF2B5EF4-FFF2-40B4-BE49-F238E27FC236}">
                <a16:creationId xmlns:a16="http://schemas.microsoft.com/office/drawing/2014/main" id="{5BF82568-1A10-4641-B53A-E783AAD10B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1A3D0FDE-1217-4054-956A-5E679AD9D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B4C24324-FAB8-4E90-BF7B-9719C4358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772ECB2A-A355-44A9-963E-9A55CBF7C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6E5E7D5B-5B2A-4857-9E49-836B237E9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C355B74E-705E-4D3B-AF9B-1AA4DC2BC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2380B8C1-4945-43C8-8E62-14BC1B425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5639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B179D13E-E1A8-4FC5-B60A-10092CC1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47508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AFA7659A-B03D-4352-B716-F721BA005C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BACEEAC-4EA5-4219-B6EA-7A45D23B2BC5}"/>
              </a:ext>
            </a:extLst>
          </p:cNvPr>
          <p:cNvSpPr>
            <a:spLocks noGrp="1"/>
          </p:cNvSpPr>
          <p:nvPr>
            <p:ph type="title"/>
          </p:nvPr>
        </p:nvSpPr>
        <p:spPr>
          <a:xfrm>
            <a:off x="639098" y="629265"/>
            <a:ext cx="6209299" cy="1622322"/>
          </a:xfrm>
        </p:spPr>
        <p:txBody>
          <a:bodyPr vert="horz" lIns="91440" tIns="45720" rIns="91440" bIns="45720" rtlCol="0" anchor="ctr">
            <a:normAutofit/>
          </a:bodyPr>
          <a:lstStyle/>
          <a:p>
            <a:r>
              <a:rPr lang="en-US" sz="3600">
                <a:solidFill>
                  <a:schemeClr val="bg2"/>
                </a:solidFill>
              </a:rPr>
              <a:t>Reentry Court – District of Minnesota</a:t>
            </a:r>
          </a:p>
        </p:txBody>
      </p:sp>
      <p:sp>
        <p:nvSpPr>
          <p:cNvPr id="3" name="Content Placeholder 2">
            <a:extLst>
              <a:ext uri="{FF2B5EF4-FFF2-40B4-BE49-F238E27FC236}">
                <a16:creationId xmlns:a16="http://schemas.microsoft.com/office/drawing/2014/main" id="{ADCB40AC-A895-4838-81A7-02D8BA7E4A22}"/>
              </a:ext>
            </a:extLst>
          </p:cNvPr>
          <p:cNvSpPr>
            <a:spLocks noGrp="1"/>
          </p:cNvSpPr>
          <p:nvPr>
            <p:ph sz="quarter" idx="10"/>
          </p:nvPr>
        </p:nvSpPr>
        <p:spPr>
          <a:xfrm>
            <a:off x="639098" y="2418735"/>
            <a:ext cx="6209299" cy="3811740"/>
          </a:xfrm>
        </p:spPr>
        <p:txBody>
          <a:bodyPr vert="horz" lIns="91440" tIns="45720" rIns="91440" bIns="45720" rtlCol="0" anchor="ctr">
            <a:normAutofit/>
          </a:bodyPr>
          <a:lstStyle/>
          <a:p>
            <a:pPr marL="0" indent="0" algn="ctr">
              <a:buNone/>
            </a:pPr>
            <a:r>
              <a:rPr lang="en-US" sz="2000" dirty="0">
                <a:solidFill>
                  <a:schemeClr val="bg1"/>
                </a:solidFill>
              </a:rPr>
              <a:t>Incentives/ Rewards </a:t>
            </a:r>
          </a:p>
          <a:p>
            <a:pPr marL="0" indent="0" algn="ctr">
              <a:buNone/>
            </a:pPr>
            <a:r>
              <a:rPr lang="en-US" sz="2000" dirty="0">
                <a:solidFill>
                  <a:schemeClr val="bg1"/>
                </a:solidFill>
              </a:rPr>
              <a:t>(Increasing Positive Reinforcement)</a:t>
            </a:r>
          </a:p>
          <a:p>
            <a:endParaRPr lang="en-US" dirty="0">
              <a:solidFill>
                <a:schemeClr val="bg1"/>
              </a:solidFill>
            </a:endParaRPr>
          </a:p>
          <a:p>
            <a:r>
              <a:rPr lang="en-US" dirty="0">
                <a:solidFill>
                  <a:schemeClr val="bg1"/>
                </a:solidFill>
              </a:rPr>
              <a:t>Phase Advancement results in reduced court sessions</a:t>
            </a:r>
          </a:p>
          <a:p>
            <a:r>
              <a:rPr lang="en-US" dirty="0">
                <a:solidFill>
                  <a:schemeClr val="bg1"/>
                </a:solidFill>
              </a:rPr>
              <a:t>Certificates and Gift Cards</a:t>
            </a:r>
          </a:p>
          <a:p>
            <a:r>
              <a:rPr lang="en-US" dirty="0">
                <a:solidFill>
                  <a:schemeClr val="bg1"/>
                </a:solidFill>
              </a:rPr>
              <a:t>Up to One year off of their supervision term</a:t>
            </a:r>
          </a:p>
          <a:p>
            <a:r>
              <a:rPr lang="en-US" dirty="0">
                <a:solidFill>
                  <a:schemeClr val="bg1"/>
                </a:solidFill>
              </a:rPr>
              <a:t>Lifestyle Change for the Participant and their Family</a:t>
            </a:r>
          </a:p>
        </p:txBody>
      </p:sp>
      <p:pic>
        <p:nvPicPr>
          <p:cNvPr id="5" name="Picture 4">
            <a:extLst>
              <a:ext uri="{FF2B5EF4-FFF2-40B4-BE49-F238E27FC236}">
                <a16:creationId xmlns:a16="http://schemas.microsoft.com/office/drawing/2014/main" id="{B8BEAA06-1496-4823-90D7-D68936759D20}"/>
              </a:ext>
            </a:extLst>
          </p:cNvPr>
          <p:cNvPicPr>
            <a:picLocks noChangeAspect="1"/>
          </p:cNvPicPr>
          <p:nvPr/>
        </p:nvPicPr>
        <p:blipFill rotWithShape="1">
          <a:blip r:embed="rId3">
            <a:extLst>
              <a:ext uri="{28A0092B-C50C-407E-A947-70E740481C1C}">
                <a14:useLocalDpi xmlns:a14="http://schemas.microsoft.com/office/drawing/2010/main" val="0"/>
              </a:ext>
            </a:extLst>
          </a:blip>
          <a:srcRect l="5546" r="22799" b="1"/>
          <a:stretch/>
        </p:blipFill>
        <p:spPr>
          <a:xfrm>
            <a:off x="7541342" y="645106"/>
            <a:ext cx="4002201" cy="5585369"/>
          </a:xfrm>
          <a:prstGeom prst="rect">
            <a:avLst/>
          </a:prstGeom>
        </p:spPr>
      </p:pic>
      <p:sp>
        <p:nvSpPr>
          <p:cNvPr id="34" name="Rectangle 33">
            <a:extLst>
              <a:ext uri="{FF2B5EF4-FFF2-40B4-BE49-F238E27FC236}">
                <a16:creationId xmlns:a16="http://schemas.microsoft.com/office/drawing/2014/main" id="{F8CED34E-94D1-45D6-A770-785273CE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221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19BFD4D-AD6F-4B9E-83D8-5EEBCD5C834B}"/>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solidFill>
                  <a:schemeClr val="bg2"/>
                </a:solidFill>
              </a:rPr>
              <a:t>Reentry Court – District of Minnesota</a:t>
            </a:r>
          </a:p>
        </p:txBody>
      </p:sp>
      <p:sp>
        <p:nvSpPr>
          <p:cNvPr id="3" name="Content Placeholder 2">
            <a:extLst>
              <a:ext uri="{FF2B5EF4-FFF2-40B4-BE49-F238E27FC236}">
                <a16:creationId xmlns:a16="http://schemas.microsoft.com/office/drawing/2014/main" id="{2955BCCA-A518-459E-935F-FD5C04ACCD26}"/>
              </a:ext>
            </a:extLst>
          </p:cNvPr>
          <p:cNvSpPr>
            <a:spLocks noGrp="1"/>
          </p:cNvSpPr>
          <p:nvPr>
            <p:ph sz="quarter" idx="10"/>
          </p:nvPr>
        </p:nvSpPr>
        <p:spPr>
          <a:xfrm>
            <a:off x="1154954" y="2290713"/>
            <a:ext cx="5211979" cy="4034673"/>
          </a:xfrm>
        </p:spPr>
        <p:txBody>
          <a:bodyPr vert="horz" lIns="91440" tIns="45720" rIns="91440" bIns="45720" rtlCol="0" anchor="ctr">
            <a:noAutofit/>
          </a:bodyPr>
          <a:lstStyle/>
          <a:p>
            <a:pPr>
              <a:lnSpc>
                <a:spcPct val="90000"/>
              </a:lnSpc>
            </a:pPr>
            <a:r>
              <a:rPr lang="en-US" sz="1400" dirty="0"/>
              <a:t>Types of Non-compliance:  Drug use, Missed drug tests, New criminal behavior, etc.</a:t>
            </a:r>
          </a:p>
          <a:p>
            <a:pPr>
              <a:lnSpc>
                <a:spcPct val="90000"/>
              </a:lnSpc>
            </a:pPr>
            <a:r>
              <a:rPr lang="en-US" sz="1400" dirty="0"/>
              <a:t>Non-compliance is addressed swiftly by the Reentry Court Team   </a:t>
            </a:r>
          </a:p>
          <a:p>
            <a:pPr>
              <a:lnSpc>
                <a:spcPct val="90000"/>
              </a:lnSpc>
            </a:pPr>
            <a:r>
              <a:rPr lang="en-US" sz="1400" dirty="0"/>
              <a:t>Sanctions may include judicial reprimand, increased court sessions, community service, location monitoring, etc.   </a:t>
            </a:r>
          </a:p>
          <a:p>
            <a:pPr>
              <a:lnSpc>
                <a:spcPct val="90000"/>
              </a:lnSpc>
            </a:pPr>
            <a:r>
              <a:rPr lang="en-US" sz="1400" dirty="0"/>
              <a:t>Increase treatment sessions (or placement in treatment) with local providers, if the non-compliance is related.</a:t>
            </a:r>
          </a:p>
          <a:p>
            <a:pPr>
              <a:lnSpc>
                <a:spcPct val="90000"/>
              </a:lnSpc>
            </a:pPr>
            <a:r>
              <a:rPr lang="en-US" sz="1400" dirty="0"/>
              <a:t>Reentry court team review alternative options with the participant for the purpose of avoiding noncompliant behavior </a:t>
            </a:r>
          </a:p>
        </p:txBody>
      </p:sp>
      <p:pic>
        <p:nvPicPr>
          <p:cNvPr id="5" name="Picture 4" descr="A picture containing plane, clipart, airplane&#10;&#10;Description automatically generated">
            <a:extLst>
              <a:ext uri="{FF2B5EF4-FFF2-40B4-BE49-F238E27FC236}">
                <a16:creationId xmlns:a16="http://schemas.microsoft.com/office/drawing/2014/main" id="{AD5F0A54-315D-4769-9F68-4468F65E1512}"/>
              </a:ext>
            </a:extLst>
          </p:cNvPr>
          <p:cNvPicPr>
            <a:picLocks noChangeAspect="1"/>
          </p:cNvPicPr>
          <p:nvPr/>
        </p:nvPicPr>
        <p:blipFill rotWithShape="1">
          <a:blip r:embed="rId3">
            <a:extLst>
              <a:ext uri="{28A0092B-C50C-407E-A947-70E740481C1C}">
                <a14:useLocalDpi xmlns:a14="http://schemas.microsoft.com/office/drawing/2010/main" val="0"/>
              </a:ext>
            </a:extLst>
          </a:blip>
          <a:srcRect l="25516" r="27027" b="-1"/>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3264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37F610-D4BE-4A3A-A854-83C73C3ACDC3}"/>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solidFill>
                  <a:schemeClr val="bg2"/>
                </a:solidFill>
              </a:rPr>
              <a:t>Reentry Court – District of Minnesota</a:t>
            </a:r>
          </a:p>
        </p:txBody>
      </p:sp>
      <p:sp>
        <p:nvSpPr>
          <p:cNvPr id="3" name="Content Placeholder 2">
            <a:extLst>
              <a:ext uri="{FF2B5EF4-FFF2-40B4-BE49-F238E27FC236}">
                <a16:creationId xmlns:a16="http://schemas.microsoft.com/office/drawing/2014/main" id="{1A6B7D0F-A224-47EB-A403-15216B7E2B6C}"/>
              </a:ext>
            </a:extLst>
          </p:cNvPr>
          <p:cNvSpPr>
            <a:spLocks noGrp="1"/>
          </p:cNvSpPr>
          <p:nvPr>
            <p:ph sz="quarter" idx="10"/>
          </p:nvPr>
        </p:nvSpPr>
        <p:spPr>
          <a:xfrm>
            <a:off x="1154954" y="2271860"/>
            <a:ext cx="5211979" cy="3747940"/>
          </a:xfrm>
        </p:spPr>
        <p:txBody>
          <a:bodyPr vert="horz" lIns="91440" tIns="45720" rIns="91440" bIns="45720" rtlCol="0" anchor="ctr">
            <a:normAutofit/>
          </a:bodyPr>
          <a:lstStyle/>
          <a:p>
            <a:r>
              <a:rPr lang="en-US" sz="1400" dirty="0"/>
              <a:t>Reentry Court Team members provide resources, employment opportunities, and other training opportunities for participants.  </a:t>
            </a:r>
          </a:p>
          <a:p>
            <a:r>
              <a:rPr lang="en-US" sz="1400" dirty="0"/>
              <a:t>Throughout the history of the program, the majority of participants are employed or unemployed for short periods of time.  </a:t>
            </a:r>
          </a:p>
          <a:p>
            <a:r>
              <a:rPr lang="en-US" sz="1400" dirty="0"/>
              <a:t>Pro Bono Institute – for the past year, the Pro Bono Institute has volunteered their services for Reentry Court participants. The participants do not have the financial means to hire an attorney for various matters impacting their lives. To date, they have had several different attorneys represent participants with cases involving child support, child custody, and driver’s license issues.  </a:t>
            </a:r>
          </a:p>
          <a:p>
            <a:endParaRPr lang="en-US" dirty="0"/>
          </a:p>
        </p:txBody>
      </p:sp>
      <p:pic>
        <p:nvPicPr>
          <p:cNvPr id="5" name="Picture 4" descr="A close up of a sign&#10;&#10;Description automatically generated">
            <a:extLst>
              <a:ext uri="{FF2B5EF4-FFF2-40B4-BE49-F238E27FC236}">
                <a16:creationId xmlns:a16="http://schemas.microsoft.com/office/drawing/2014/main" id="{19A6B0D4-3357-48A7-9318-0BD7DF37DDA7}"/>
              </a:ext>
            </a:extLst>
          </p:cNvPr>
          <p:cNvPicPr>
            <a:picLocks noChangeAspect="1"/>
          </p:cNvPicPr>
          <p:nvPr/>
        </p:nvPicPr>
        <p:blipFill rotWithShape="1">
          <a:blip r:embed="rId3">
            <a:extLst>
              <a:ext uri="{28A0092B-C50C-407E-A947-70E740481C1C}">
                <a14:useLocalDpi xmlns:a14="http://schemas.microsoft.com/office/drawing/2010/main" val="0"/>
              </a:ext>
            </a:extLst>
          </a:blip>
          <a:srcRect l="11272" r="19224"/>
          <a:stretch/>
        </p:blipFill>
        <p:spPr>
          <a:xfrm>
            <a:off x="6798733" y="2548121"/>
            <a:ext cx="4345024" cy="329499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66862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1D96A9-DEB6-4011-A039-F14B2A762510}"/>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a:solidFill>
                  <a:schemeClr val="bg2"/>
                </a:solidFill>
              </a:rPr>
              <a:t>Reentry Court – District of Minnesota</a:t>
            </a:r>
          </a:p>
        </p:txBody>
      </p:sp>
      <p:sp>
        <p:nvSpPr>
          <p:cNvPr id="3" name="Content Placeholder 2">
            <a:extLst>
              <a:ext uri="{FF2B5EF4-FFF2-40B4-BE49-F238E27FC236}">
                <a16:creationId xmlns:a16="http://schemas.microsoft.com/office/drawing/2014/main" id="{88C80A4A-6364-490E-9EEE-486A85363CD2}"/>
              </a:ext>
            </a:extLst>
          </p:cNvPr>
          <p:cNvSpPr>
            <a:spLocks noGrp="1"/>
          </p:cNvSpPr>
          <p:nvPr>
            <p:ph sz="quarter" idx="10"/>
          </p:nvPr>
        </p:nvSpPr>
        <p:spPr>
          <a:xfrm>
            <a:off x="1154955" y="2603500"/>
            <a:ext cx="3481054" cy="3416300"/>
          </a:xfrm>
        </p:spPr>
        <p:txBody>
          <a:bodyPr vert="horz" lIns="91440" tIns="45720" rIns="91440" bIns="45720" rtlCol="0" anchor="ctr">
            <a:normAutofit/>
          </a:bodyPr>
          <a:lstStyle/>
          <a:p>
            <a:pPr>
              <a:lnSpc>
                <a:spcPct val="90000"/>
              </a:lnSpc>
            </a:pPr>
            <a:r>
              <a:rPr lang="en-US" sz="1400" dirty="0"/>
              <a:t>The Second Chance Act of 2007 was enacted to provide funding for treatment, equipment and emergency housing, corrective and preventative guidance and training, and other rehabilitative services designed to protect the public and promote the successful reentry of the offender into the community. </a:t>
            </a:r>
          </a:p>
          <a:p>
            <a:pPr>
              <a:lnSpc>
                <a:spcPct val="90000"/>
              </a:lnSpc>
            </a:pPr>
            <a:r>
              <a:rPr lang="en-US" sz="1400" dirty="0"/>
              <a:t>Funding from the Second Chance Act assists participants with equipment, transportation, and services tied to Reentry Court. </a:t>
            </a:r>
          </a:p>
          <a:p>
            <a:pPr>
              <a:lnSpc>
                <a:spcPct val="90000"/>
              </a:lnSpc>
            </a:pPr>
            <a:endParaRPr lang="en-US" sz="1400" dirty="0"/>
          </a:p>
        </p:txBody>
      </p:sp>
      <p:pic>
        <p:nvPicPr>
          <p:cNvPr id="1026" name="Picture 2" descr="Image result for second chance act">
            <a:extLst>
              <a:ext uri="{FF2B5EF4-FFF2-40B4-BE49-F238E27FC236}">
                <a16:creationId xmlns:a16="http://schemas.microsoft.com/office/drawing/2014/main" id="{EC51EC31-E0E8-4363-83E9-0F50FAA969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68"/>
          <a:stretch/>
        </p:blipFill>
        <p:spPr bwMode="auto">
          <a:xfrm>
            <a:off x="4984956" y="2775951"/>
            <a:ext cx="6158802"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63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3A2A95-B700-4E57-AA60-97C581117B6A}"/>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b="0" i="0" kern="1200" dirty="0">
                <a:solidFill>
                  <a:schemeClr val="bg2"/>
                </a:solidFill>
                <a:latin typeface="+mj-lt"/>
                <a:ea typeface="+mj-ea"/>
                <a:cs typeface="+mj-cs"/>
              </a:rPr>
              <a:t>Reentry Court – District of Minnesota</a:t>
            </a:r>
          </a:p>
        </p:txBody>
      </p:sp>
      <p:sp>
        <p:nvSpPr>
          <p:cNvPr id="3" name="Content Placeholder 2">
            <a:extLst>
              <a:ext uri="{FF2B5EF4-FFF2-40B4-BE49-F238E27FC236}">
                <a16:creationId xmlns:a16="http://schemas.microsoft.com/office/drawing/2014/main" id="{FDC1142C-1ED9-4AB5-B350-93C50C986A3A}"/>
              </a:ext>
            </a:extLst>
          </p:cNvPr>
          <p:cNvSpPr>
            <a:spLocks noGrp="1"/>
          </p:cNvSpPr>
          <p:nvPr>
            <p:ph sz="quarter" idx="10"/>
          </p:nvPr>
        </p:nvSpPr>
        <p:spPr>
          <a:xfrm>
            <a:off x="1154955" y="2281287"/>
            <a:ext cx="3481054" cy="3808427"/>
          </a:xfrm>
        </p:spPr>
        <p:txBody>
          <a:bodyPr vert="horz" lIns="91440" tIns="45720" rIns="91440" bIns="45720" rtlCol="0" anchor="ctr">
            <a:normAutofit/>
          </a:bodyPr>
          <a:lstStyle/>
          <a:p>
            <a:pPr>
              <a:lnSpc>
                <a:spcPct val="90000"/>
              </a:lnSpc>
            </a:pPr>
            <a:r>
              <a:rPr lang="en-US" sz="1400" dirty="0"/>
              <a:t>Other than graduation from Reentry Court, success for participants comes in various forms:</a:t>
            </a:r>
          </a:p>
          <a:p>
            <a:pPr lvl="1">
              <a:lnSpc>
                <a:spcPct val="90000"/>
              </a:lnSpc>
            </a:pPr>
            <a:r>
              <a:rPr lang="en-US" sz="1400" dirty="0"/>
              <a:t>Extended periods of sobriety</a:t>
            </a:r>
          </a:p>
          <a:p>
            <a:pPr lvl="1">
              <a:lnSpc>
                <a:spcPct val="90000"/>
              </a:lnSpc>
            </a:pPr>
            <a:r>
              <a:rPr lang="en-US" sz="1400" dirty="0"/>
              <a:t>Establishing their own residence</a:t>
            </a:r>
          </a:p>
          <a:p>
            <a:pPr lvl="1">
              <a:lnSpc>
                <a:spcPct val="90000"/>
              </a:lnSpc>
            </a:pPr>
            <a:r>
              <a:rPr lang="en-US" sz="1400" dirty="0"/>
              <a:t>Maintaining stable employment</a:t>
            </a:r>
          </a:p>
          <a:p>
            <a:pPr lvl="1">
              <a:lnSpc>
                <a:spcPct val="90000"/>
              </a:lnSpc>
            </a:pPr>
            <a:r>
              <a:rPr lang="en-US" sz="1400" dirty="0"/>
              <a:t>Reestablishment of family relationships</a:t>
            </a:r>
          </a:p>
          <a:p>
            <a:pPr lvl="1">
              <a:lnSpc>
                <a:spcPct val="90000"/>
              </a:lnSpc>
            </a:pPr>
            <a:r>
              <a:rPr lang="en-US" sz="1400" dirty="0"/>
              <a:t>Regular interaction with prosocial peers</a:t>
            </a:r>
          </a:p>
          <a:p>
            <a:pPr lvl="1">
              <a:lnSpc>
                <a:spcPct val="90000"/>
              </a:lnSpc>
            </a:pPr>
            <a:r>
              <a:rPr lang="en-US" sz="1400" dirty="0"/>
              <a:t>A positive outlook toward their future</a:t>
            </a:r>
          </a:p>
          <a:p>
            <a:pPr marL="0" indent="0">
              <a:lnSpc>
                <a:spcPct val="90000"/>
              </a:lnSpc>
            </a:pPr>
            <a:endParaRPr lang="en-US" dirty="0"/>
          </a:p>
        </p:txBody>
      </p:sp>
      <p:pic>
        <p:nvPicPr>
          <p:cNvPr id="2050" name="Picture 2" descr="Image result for Success">
            <a:extLst>
              <a:ext uri="{FF2B5EF4-FFF2-40B4-BE49-F238E27FC236}">
                <a16:creationId xmlns:a16="http://schemas.microsoft.com/office/drawing/2014/main" id="{D9448ECC-96DB-4CD9-9E04-02369B7B9C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0793" y="2394408"/>
            <a:ext cx="5907128" cy="369530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3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CDEFF5A-C888-4C53-921A-3369918E09E0}"/>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b="0" i="0" kern="1200" dirty="0">
                <a:solidFill>
                  <a:schemeClr val="bg2"/>
                </a:solidFill>
                <a:latin typeface="+mj-lt"/>
                <a:ea typeface="+mj-ea"/>
                <a:cs typeface="+mj-cs"/>
              </a:rPr>
              <a:t>Reentry Court – District of Minnesota</a:t>
            </a:r>
          </a:p>
        </p:txBody>
      </p:sp>
      <p:pic>
        <p:nvPicPr>
          <p:cNvPr id="5" name="Picture 4">
            <a:extLst>
              <a:ext uri="{FF2B5EF4-FFF2-40B4-BE49-F238E27FC236}">
                <a16:creationId xmlns:a16="http://schemas.microsoft.com/office/drawing/2014/main" id="{72DE9BEE-F372-4524-83D8-5E9BBC24C56C}"/>
              </a:ext>
            </a:extLst>
          </p:cNvPr>
          <p:cNvPicPr>
            <a:picLocks noChangeAspect="1"/>
          </p:cNvPicPr>
          <p:nvPr/>
        </p:nvPicPr>
        <p:blipFill>
          <a:blip r:embed="rId3"/>
          <a:stretch>
            <a:fillRect/>
          </a:stretch>
        </p:blipFill>
        <p:spPr>
          <a:xfrm>
            <a:off x="1151467" y="2895600"/>
            <a:ext cx="3031901" cy="2262864"/>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A9CC92E3-EF2A-4483-AEDB-CD8849A49867}"/>
              </a:ext>
            </a:extLst>
          </p:cNvPr>
          <p:cNvSpPr>
            <a:spLocks noGrp="1"/>
          </p:cNvSpPr>
          <p:nvPr>
            <p:ph sz="quarter" idx="10"/>
          </p:nvPr>
        </p:nvSpPr>
        <p:spPr>
          <a:xfrm>
            <a:off x="4641336" y="2407298"/>
            <a:ext cx="6551597" cy="3612502"/>
          </a:xfrm>
        </p:spPr>
        <p:txBody>
          <a:bodyPr vert="horz" lIns="91440" tIns="45720" rIns="91440" bIns="45720" rtlCol="0" anchor="ctr">
            <a:normAutofit lnSpcReduction="10000"/>
          </a:bodyPr>
          <a:lstStyle/>
          <a:p>
            <a:pPr marL="0" indent="0">
              <a:lnSpc>
                <a:spcPct val="90000"/>
              </a:lnSpc>
              <a:buNone/>
            </a:pPr>
            <a:endParaRPr lang="en-US" dirty="0"/>
          </a:p>
          <a:p>
            <a:pPr marL="0" indent="0">
              <a:lnSpc>
                <a:spcPct val="90000"/>
              </a:lnSpc>
            </a:pPr>
            <a:endParaRPr lang="en-US" dirty="0"/>
          </a:p>
          <a:p>
            <a:pPr>
              <a:lnSpc>
                <a:spcPct val="90000"/>
              </a:lnSpc>
            </a:pPr>
            <a:r>
              <a:rPr lang="en-US" sz="1400" dirty="0"/>
              <a:t>In 2014, the District of Minnesota attended the U.S. Department of Justice Smart on Crime Workshop.  </a:t>
            </a:r>
          </a:p>
          <a:p>
            <a:pPr>
              <a:lnSpc>
                <a:spcPct val="90000"/>
              </a:lnSpc>
            </a:pPr>
            <a:endParaRPr lang="en-US" sz="1400" dirty="0"/>
          </a:p>
          <a:p>
            <a:pPr lvl="0">
              <a:lnSpc>
                <a:spcPct val="90000"/>
              </a:lnSpc>
            </a:pPr>
            <a:r>
              <a:rPr lang="en-US" sz="1400" dirty="0"/>
              <a:t>Benefits from the Smart on Crime Workshop:</a:t>
            </a:r>
          </a:p>
          <a:p>
            <a:pPr lvl="1">
              <a:lnSpc>
                <a:spcPct val="90000"/>
              </a:lnSpc>
            </a:pPr>
            <a:r>
              <a:rPr lang="en-US" sz="1400" dirty="0"/>
              <a:t>Collaborated with other judicial districts on evidence-based decisions regarding supervision interventions.</a:t>
            </a:r>
          </a:p>
          <a:p>
            <a:pPr lvl="1">
              <a:lnSpc>
                <a:spcPct val="90000"/>
              </a:lnSpc>
            </a:pPr>
            <a:r>
              <a:rPr lang="en-US" sz="1400" dirty="0"/>
              <a:t>Birthplace for the concept of developing a problem solving court in the District of Minnesota.</a:t>
            </a:r>
          </a:p>
          <a:p>
            <a:pPr lvl="1">
              <a:lnSpc>
                <a:spcPct val="90000"/>
              </a:lnSpc>
            </a:pPr>
            <a:endParaRPr lang="en-US" sz="1400" dirty="0"/>
          </a:p>
          <a:p>
            <a:pPr>
              <a:lnSpc>
                <a:spcPct val="90000"/>
              </a:lnSpc>
            </a:pPr>
            <a:r>
              <a:rPr lang="en-US" sz="1400" dirty="0"/>
              <a:t>With the support of the Bench, U.S. District Court Judges Susan Richard Nelson and Donovan W. Frank presided over our first Reentry Court in the District of Minnesota (November 2015)</a:t>
            </a:r>
          </a:p>
          <a:p>
            <a:pPr marL="0" indent="0">
              <a:lnSpc>
                <a:spcPct val="90000"/>
              </a:lnSpc>
            </a:pPr>
            <a:endParaRPr lang="en-US" dirty="0"/>
          </a:p>
          <a:p>
            <a:pPr marL="0" indent="0">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212170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7" name="Rectangle 26">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8" name="Rectangle 37">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7EC080-8EB9-4342-B082-CA0BACFE45C8}"/>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b="0" i="0" kern="1200" dirty="0">
                <a:solidFill>
                  <a:schemeClr val="bg2"/>
                </a:solidFill>
                <a:latin typeface="+mj-lt"/>
                <a:ea typeface="+mj-ea"/>
                <a:cs typeface="+mj-cs"/>
              </a:rPr>
              <a:t>Reentry Court – District of Minnesota</a:t>
            </a:r>
          </a:p>
        </p:txBody>
      </p:sp>
      <p:sp>
        <p:nvSpPr>
          <p:cNvPr id="3" name="Content Placeholder 2">
            <a:extLst>
              <a:ext uri="{FF2B5EF4-FFF2-40B4-BE49-F238E27FC236}">
                <a16:creationId xmlns:a16="http://schemas.microsoft.com/office/drawing/2014/main" id="{F2A8D3F8-4D5F-4C07-AB76-5AC3CC149F2C}"/>
              </a:ext>
            </a:extLst>
          </p:cNvPr>
          <p:cNvSpPr>
            <a:spLocks noGrp="1"/>
          </p:cNvSpPr>
          <p:nvPr>
            <p:ph sz="quarter" idx="10"/>
          </p:nvPr>
        </p:nvSpPr>
        <p:spPr>
          <a:xfrm>
            <a:off x="454894" y="2332653"/>
            <a:ext cx="4872559" cy="3687147"/>
          </a:xfrm>
        </p:spPr>
        <p:txBody>
          <a:bodyPr vert="horz" lIns="91440" tIns="45720" rIns="91440" bIns="45720" rtlCol="0" anchor="ctr">
            <a:normAutofit/>
          </a:bodyPr>
          <a:lstStyle/>
          <a:p>
            <a:pPr algn="just">
              <a:lnSpc>
                <a:spcPct val="90000"/>
              </a:lnSpc>
            </a:pPr>
            <a:r>
              <a:rPr lang="en-US" sz="1400" dirty="0"/>
              <a:t>Designed to reduce recidivism for high risk offenders as they transition into the community. </a:t>
            </a:r>
          </a:p>
          <a:p>
            <a:pPr lvl="0">
              <a:buClr>
                <a:srgbClr val="F5A408"/>
              </a:buClr>
            </a:pPr>
            <a:endParaRPr lang="en-US" dirty="0">
              <a:solidFill>
                <a:prstClr val="black">
                  <a:lumMod val="75000"/>
                  <a:lumOff val="25000"/>
                </a:prstClr>
              </a:solidFill>
            </a:endParaRPr>
          </a:p>
          <a:p>
            <a:pPr lvl="0">
              <a:buClr>
                <a:srgbClr val="F5A408"/>
              </a:buClr>
            </a:pPr>
            <a:r>
              <a:rPr lang="en-US" dirty="0">
                <a:solidFill>
                  <a:prstClr val="black">
                    <a:lumMod val="75000"/>
                    <a:lumOff val="25000"/>
                  </a:prstClr>
                </a:solidFill>
              </a:rPr>
              <a:t>Collaborative effort between the U.S. District Court, U.S. Attorney</a:t>
            </a:r>
            <a:r>
              <a:rPr lang="en-US" dirty="0">
                <a:solidFill>
                  <a:prstClr val="black">
                    <a:lumMod val="75000"/>
                    <a:lumOff val="25000"/>
                  </a:prstClr>
                </a:solidFill>
                <a:sym typeface="WP TypographicSymbols" panose="00000400000000000000" pitchFamily="2" charset="0"/>
              </a:rPr>
              <a:t>’</a:t>
            </a:r>
            <a:r>
              <a:rPr lang="en-US" dirty="0">
                <a:solidFill>
                  <a:prstClr val="black">
                    <a:lumMod val="75000"/>
                    <a:lumOff val="25000"/>
                  </a:prstClr>
                </a:solidFill>
              </a:rPr>
              <a:t>s Office, Federal Defender</a:t>
            </a:r>
            <a:r>
              <a:rPr lang="en-US" dirty="0">
                <a:solidFill>
                  <a:prstClr val="black">
                    <a:lumMod val="75000"/>
                    <a:lumOff val="25000"/>
                  </a:prstClr>
                </a:solidFill>
                <a:sym typeface="WP TypographicSymbols" panose="00000400000000000000" pitchFamily="2" charset="0"/>
              </a:rPr>
              <a:t>’</a:t>
            </a:r>
            <a:r>
              <a:rPr lang="en-US" dirty="0">
                <a:solidFill>
                  <a:prstClr val="black">
                    <a:lumMod val="75000"/>
                    <a:lumOff val="25000"/>
                  </a:prstClr>
                </a:solidFill>
              </a:rPr>
              <a:t>s Office, and U.S. Probation Office, along with community agencies.  </a:t>
            </a:r>
          </a:p>
          <a:p>
            <a:pPr algn="just">
              <a:lnSpc>
                <a:spcPct val="90000"/>
              </a:lnSpc>
            </a:pPr>
            <a:endParaRPr lang="en-US" sz="1400" dirty="0"/>
          </a:p>
          <a:p>
            <a:pPr algn="just">
              <a:lnSpc>
                <a:spcPct val="90000"/>
              </a:lnSpc>
            </a:pPr>
            <a:r>
              <a:rPr lang="en-US" sz="1400" dirty="0"/>
              <a:t>Provide participants with an alternative to traditional post-conviction supervision.</a:t>
            </a:r>
          </a:p>
          <a:p>
            <a:pPr algn="just">
              <a:lnSpc>
                <a:spcPct val="90000"/>
              </a:lnSpc>
            </a:pPr>
            <a:endParaRPr lang="en-US" sz="1400" dirty="0"/>
          </a:p>
          <a:p>
            <a:pPr algn="just">
              <a:lnSpc>
                <a:spcPct val="90000"/>
              </a:lnSpc>
            </a:pPr>
            <a:r>
              <a:rPr lang="en-US" sz="1400" dirty="0"/>
              <a:t>Engage in collaborative and intense community supervision over a period of 12 to 18 months (depending upon progress).</a:t>
            </a:r>
          </a:p>
          <a:p>
            <a:pPr marL="0" indent="0" algn="just">
              <a:lnSpc>
                <a:spcPct val="90000"/>
              </a:lnSpc>
              <a:buNone/>
            </a:pPr>
            <a:r>
              <a:rPr lang="en-US" sz="1400" dirty="0"/>
              <a:t>  </a:t>
            </a:r>
          </a:p>
        </p:txBody>
      </p:sp>
      <p:pic>
        <p:nvPicPr>
          <p:cNvPr id="6" name="Picture 5">
            <a:extLst>
              <a:ext uri="{FF2B5EF4-FFF2-40B4-BE49-F238E27FC236}">
                <a16:creationId xmlns:a16="http://schemas.microsoft.com/office/drawing/2014/main" id="{BA429A94-3650-4159-BDB2-A479D31A5FCD}"/>
              </a:ext>
            </a:extLst>
          </p:cNvPr>
          <p:cNvPicPr>
            <a:picLocks noChangeAspect="1"/>
          </p:cNvPicPr>
          <p:nvPr/>
        </p:nvPicPr>
        <p:blipFill>
          <a:blip r:embed="rId3"/>
          <a:stretch>
            <a:fillRect/>
          </a:stretch>
        </p:blipFill>
        <p:spPr>
          <a:xfrm>
            <a:off x="5423876" y="3177352"/>
            <a:ext cx="6216807" cy="175547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4248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EE29C89-3327-4981-8C37-9B4EEB6457A8}"/>
              </a:ext>
            </a:extLst>
          </p:cNvPr>
          <p:cNvSpPr>
            <a:spLocks noGrp="1"/>
          </p:cNvSpPr>
          <p:nvPr>
            <p:ph type="title"/>
          </p:nvPr>
        </p:nvSpPr>
        <p:spPr>
          <a:xfrm>
            <a:off x="1154954" y="947920"/>
            <a:ext cx="8761413" cy="728480"/>
          </a:xfrm>
        </p:spPr>
        <p:txBody>
          <a:bodyPr vert="horz" lIns="91440" tIns="45720" rIns="91440" bIns="45720" rtlCol="0" anchor="ctr">
            <a:normAutofit/>
          </a:bodyPr>
          <a:lstStyle/>
          <a:p>
            <a:r>
              <a:rPr lang="en-US" sz="3600" dirty="0">
                <a:solidFill>
                  <a:schemeClr val="bg2"/>
                </a:solidFill>
              </a:rPr>
              <a:t>Reentry Court – District of Minnesota	</a:t>
            </a:r>
          </a:p>
        </p:txBody>
      </p:sp>
      <p:graphicFrame>
        <p:nvGraphicFramePr>
          <p:cNvPr id="8" name="Content Placeholder 7">
            <a:extLst>
              <a:ext uri="{FF2B5EF4-FFF2-40B4-BE49-F238E27FC236}">
                <a16:creationId xmlns:a16="http://schemas.microsoft.com/office/drawing/2014/main" id="{E0E295F0-3BA4-4575-9783-25D8DDCCE36A}"/>
              </a:ext>
            </a:extLst>
          </p:cNvPr>
          <p:cNvGraphicFramePr>
            <a:graphicFrameLocks noGrp="1"/>
          </p:cNvGraphicFramePr>
          <p:nvPr>
            <p:ph sz="quarter" idx="10"/>
            <p:extLst>
              <p:ext uri="{D42A27DB-BD31-4B8C-83A1-F6EECF244321}">
                <p14:modId xmlns:p14="http://schemas.microsoft.com/office/powerpoint/2010/main" val="3937797063"/>
              </p:ext>
            </p:extLst>
          </p:nvPr>
        </p:nvGraphicFramePr>
        <p:xfrm>
          <a:off x="917966" y="2706917"/>
          <a:ext cx="10814528" cy="355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082A9AA-0B6F-41F6-99B8-E2F8101B5CE8}"/>
              </a:ext>
            </a:extLst>
          </p:cNvPr>
          <p:cNvSpPr txBox="1"/>
          <p:nvPr/>
        </p:nvSpPr>
        <p:spPr>
          <a:xfrm>
            <a:off x="527538" y="2317627"/>
            <a:ext cx="11136923" cy="369332"/>
          </a:xfrm>
          <a:prstGeom prst="rect">
            <a:avLst/>
          </a:prstGeom>
          <a:noFill/>
        </p:spPr>
        <p:txBody>
          <a:bodyPr wrap="square" rtlCol="0">
            <a:spAutoFit/>
          </a:bodyPr>
          <a:lstStyle/>
          <a:p>
            <a:pPr algn="ctr"/>
            <a:r>
              <a:rPr lang="en-US" b="1" dirty="0">
                <a:solidFill>
                  <a:schemeClr val="tx2">
                    <a:lumMod val="75000"/>
                  </a:schemeClr>
                </a:solidFill>
              </a:rPr>
              <a:t>Program Criteria</a:t>
            </a:r>
          </a:p>
        </p:txBody>
      </p:sp>
    </p:spTree>
    <p:extLst>
      <p:ext uri="{BB962C8B-B14F-4D97-AF65-F5344CB8AC3E}">
        <p14:creationId xmlns:p14="http://schemas.microsoft.com/office/powerpoint/2010/main" val="230100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98DB-2434-491B-95B1-0B0904453FB6}"/>
              </a:ext>
            </a:extLst>
          </p:cNvPr>
          <p:cNvSpPr>
            <a:spLocks noGrp="1"/>
          </p:cNvSpPr>
          <p:nvPr>
            <p:ph type="title"/>
          </p:nvPr>
        </p:nvSpPr>
        <p:spPr>
          <a:xfrm>
            <a:off x="521207" y="448056"/>
            <a:ext cx="9901087" cy="640080"/>
          </a:xfrm>
        </p:spPr>
        <p:txBody>
          <a:bodyPr>
            <a:normAutofit/>
          </a:bodyPr>
          <a:lstStyle/>
          <a:p>
            <a:r>
              <a:rPr lang="en-US" sz="3600" dirty="0"/>
              <a:t>Reentry Court – District of Minnesota</a:t>
            </a:r>
          </a:p>
        </p:txBody>
      </p:sp>
      <p:graphicFrame>
        <p:nvGraphicFramePr>
          <p:cNvPr id="4" name="Content Placeholder 3">
            <a:extLst>
              <a:ext uri="{FF2B5EF4-FFF2-40B4-BE49-F238E27FC236}">
                <a16:creationId xmlns:a16="http://schemas.microsoft.com/office/drawing/2014/main" id="{65632E60-D14D-44E5-9A7E-BAFE11866DE9}"/>
              </a:ext>
            </a:extLst>
          </p:cNvPr>
          <p:cNvGraphicFramePr>
            <a:graphicFrameLocks noGrp="1"/>
          </p:cNvGraphicFramePr>
          <p:nvPr>
            <p:ph sz="quarter" idx="10"/>
            <p:extLst>
              <p:ext uri="{D42A27DB-BD31-4B8C-83A1-F6EECF244321}">
                <p14:modId xmlns:p14="http://schemas.microsoft.com/office/powerpoint/2010/main" val="2334663784"/>
              </p:ext>
            </p:extLst>
          </p:nvPr>
        </p:nvGraphicFramePr>
        <p:xfrm>
          <a:off x="596900" y="1435100"/>
          <a:ext cx="11001375" cy="2185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A2D15A9-BABD-4346-B418-70C5BFD46F96}"/>
              </a:ext>
            </a:extLst>
          </p:cNvPr>
          <p:cNvSpPr txBox="1"/>
          <p:nvPr/>
        </p:nvSpPr>
        <p:spPr>
          <a:xfrm>
            <a:off x="687754" y="3774831"/>
            <a:ext cx="10910521" cy="2031325"/>
          </a:xfrm>
          <a:prstGeom prst="rect">
            <a:avLst/>
          </a:prstGeom>
          <a:noFill/>
        </p:spPr>
        <p:txBody>
          <a:bodyPr wrap="square" rtlCol="0">
            <a:spAutoFit/>
          </a:bodyPr>
          <a:lstStyle/>
          <a:p>
            <a:r>
              <a:rPr lang="en-US" sz="1400" dirty="0"/>
              <a:t>Common Expectations:</a:t>
            </a:r>
          </a:p>
          <a:p>
            <a:endParaRPr lang="en-US" sz="1400" dirty="0"/>
          </a:p>
          <a:p>
            <a:pPr marL="285750" indent="-285750">
              <a:buFont typeface="Arial" panose="020B0604020202020204" pitchFamily="34" charset="0"/>
              <a:buChar char="•"/>
            </a:pPr>
            <a:r>
              <a:rPr lang="en-US" sz="1400" dirty="0"/>
              <a:t>Court attendance which varies based on phase</a:t>
            </a:r>
          </a:p>
          <a:p>
            <a:pPr marL="285750" indent="-285750">
              <a:buFont typeface="Arial" panose="020B0604020202020204" pitchFamily="34" charset="0"/>
              <a:buChar char="•"/>
            </a:pPr>
            <a:r>
              <a:rPr lang="en-US" sz="1400" dirty="0"/>
              <a:t>Establish and maintain residency in a sober living, stable, and supportive environment</a:t>
            </a:r>
          </a:p>
          <a:p>
            <a:pPr marL="285750" indent="-285750">
              <a:buFont typeface="Arial" panose="020B0604020202020204" pitchFamily="34" charset="0"/>
              <a:buChar char="•"/>
            </a:pPr>
            <a:r>
              <a:rPr lang="en-US" sz="1400" dirty="0"/>
              <a:t>Maintain legitimate employment</a:t>
            </a:r>
          </a:p>
          <a:p>
            <a:pPr marL="285750" indent="-285750">
              <a:buFont typeface="Arial" panose="020B0604020202020204" pitchFamily="34" charset="0"/>
              <a:buChar char="•"/>
            </a:pPr>
            <a:r>
              <a:rPr lang="en-US" sz="1400" dirty="0"/>
              <a:t>Random drug testing and treatment, if identified</a:t>
            </a:r>
          </a:p>
          <a:p>
            <a:pPr marL="285750" indent="-285750">
              <a:buFont typeface="Arial" panose="020B0604020202020204" pitchFamily="34" charset="0"/>
              <a:buChar char="•"/>
            </a:pPr>
            <a:r>
              <a:rPr lang="en-US" sz="1400" dirty="0"/>
              <a:t>No unexcused absences from program requirements (to include court sessions)</a:t>
            </a:r>
          </a:p>
          <a:p>
            <a:pPr marL="285750" indent="-285750">
              <a:buFont typeface="Arial" panose="020B0604020202020204" pitchFamily="34" charset="0"/>
              <a:buChar char="•"/>
            </a:pPr>
            <a:r>
              <a:rPr lang="en-US" sz="1400" dirty="0"/>
              <a:t>Maintain contact with court identified mentor</a:t>
            </a:r>
          </a:p>
          <a:p>
            <a:pPr marL="285750" indent="-285750">
              <a:buFont typeface="Arial" panose="020B0604020202020204" pitchFamily="34" charset="0"/>
              <a:buChar char="•"/>
            </a:pPr>
            <a:r>
              <a:rPr lang="en-US" sz="1400" dirty="0"/>
              <a:t>Comply with all respective conditions of supervision</a:t>
            </a:r>
          </a:p>
        </p:txBody>
      </p:sp>
      <p:pic>
        <p:nvPicPr>
          <p:cNvPr id="6" name="Picture 5">
            <a:extLst>
              <a:ext uri="{FF2B5EF4-FFF2-40B4-BE49-F238E27FC236}">
                <a16:creationId xmlns:a16="http://schemas.microsoft.com/office/drawing/2014/main" id="{3C4168EB-08F2-4B7E-A909-C45C78F10AF9}"/>
              </a:ext>
            </a:extLst>
          </p:cNvPr>
          <p:cNvPicPr>
            <a:picLocks noChangeAspect="1"/>
          </p:cNvPicPr>
          <p:nvPr/>
        </p:nvPicPr>
        <p:blipFill>
          <a:blip r:embed="rId7"/>
          <a:stretch>
            <a:fillRect/>
          </a:stretch>
        </p:blipFill>
        <p:spPr>
          <a:xfrm>
            <a:off x="8931275" y="4565650"/>
            <a:ext cx="2667000" cy="1714500"/>
          </a:xfrm>
          <a:prstGeom prst="rect">
            <a:avLst/>
          </a:prstGeom>
        </p:spPr>
      </p:pic>
    </p:spTree>
    <p:extLst>
      <p:ext uri="{BB962C8B-B14F-4D97-AF65-F5344CB8AC3E}">
        <p14:creationId xmlns:p14="http://schemas.microsoft.com/office/powerpoint/2010/main" val="323944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6F56-2DE3-4030-A33A-F7D6B65DBFC8}"/>
              </a:ext>
            </a:extLst>
          </p:cNvPr>
          <p:cNvSpPr>
            <a:spLocks noGrp="1"/>
          </p:cNvSpPr>
          <p:nvPr>
            <p:ph type="title"/>
          </p:nvPr>
        </p:nvSpPr>
        <p:spPr>
          <a:xfrm>
            <a:off x="521207" y="448056"/>
            <a:ext cx="9904516" cy="640080"/>
          </a:xfrm>
        </p:spPr>
        <p:txBody>
          <a:bodyPr>
            <a:normAutofit/>
          </a:bodyPr>
          <a:lstStyle/>
          <a:p>
            <a:r>
              <a:rPr lang="en-US" sz="3600" dirty="0"/>
              <a:t>Reentry Court – District of Minnesota</a:t>
            </a:r>
          </a:p>
        </p:txBody>
      </p:sp>
      <p:sp>
        <p:nvSpPr>
          <p:cNvPr id="3" name="Content Placeholder 2">
            <a:extLst>
              <a:ext uri="{FF2B5EF4-FFF2-40B4-BE49-F238E27FC236}">
                <a16:creationId xmlns:a16="http://schemas.microsoft.com/office/drawing/2014/main" id="{698E0508-5064-40AF-A906-D972F78305D6}"/>
              </a:ext>
            </a:extLst>
          </p:cNvPr>
          <p:cNvSpPr>
            <a:spLocks noGrp="1"/>
          </p:cNvSpPr>
          <p:nvPr>
            <p:ph sz="quarter" idx="10"/>
          </p:nvPr>
        </p:nvSpPr>
        <p:spPr>
          <a:xfrm>
            <a:off x="624278" y="1484662"/>
            <a:ext cx="10943445" cy="4765235"/>
          </a:xfrm>
          <a:solidFill>
            <a:srgbClr val="D24726"/>
          </a:solidFill>
        </p:spPr>
        <p:txBody>
          <a:bodyPr/>
          <a:lstStyle/>
          <a:p>
            <a:pPr marL="0" indent="0">
              <a:buNone/>
            </a:pPr>
            <a:r>
              <a:rPr lang="en-US" dirty="0"/>
              <a:t>     </a:t>
            </a:r>
          </a:p>
          <a:p>
            <a:endParaRPr lang="en-US" dirty="0"/>
          </a:p>
          <a:p>
            <a:pPr marL="0" indent="0">
              <a:buNone/>
            </a:pPr>
            <a:endParaRPr lang="en-US" dirty="0"/>
          </a:p>
        </p:txBody>
      </p:sp>
      <p:graphicFrame>
        <p:nvGraphicFramePr>
          <p:cNvPr id="5" name="Diagram 4">
            <a:extLst>
              <a:ext uri="{FF2B5EF4-FFF2-40B4-BE49-F238E27FC236}">
                <a16:creationId xmlns:a16="http://schemas.microsoft.com/office/drawing/2014/main" id="{F67C6275-397B-43F6-ABF9-885153B7045E}"/>
              </a:ext>
            </a:extLst>
          </p:cNvPr>
          <p:cNvGraphicFramePr/>
          <p:nvPr>
            <p:extLst>
              <p:ext uri="{D42A27DB-BD31-4B8C-83A1-F6EECF244321}">
                <p14:modId xmlns:p14="http://schemas.microsoft.com/office/powerpoint/2010/main" val="1460399355"/>
              </p:ext>
            </p:extLst>
          </p:nvPr>
        </p:nvGraphicFramePr>
        <p:xfrm>
          <a:off x="624278" y="1484661"/>
          <a:ext cx="4010245" cy="476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84CDEA9-C31D-4511-B188-4A2485849497}"/>
              </a:ext>
            </a:extLst>
          </p:cNvPr>
          <p:cNvSpPr txBox="1"/>
          <p:nvPr/>
        </p:nvSpPr>
        <p:spPr>
          <a:xfrm>
            <a:off x="5080001" y="1484661"/>
            <a:ext cx="6487722" cy="4801314"/>
          </a:xfrm>
          <a:prstGeom prst="rect">
            <a:avLst/>
          </a:prstGeom>
          <a:noFill/>
        </p:spPr>
        <p:txBody>
          <a:bodyPr wrap="square" rtlCol="0">
            <a:spAutoFit/>
          </a:bodyPr>
          <a:lstStyle/>
          <a:p>
            <a:pPr algn="ctr"/>
            <a:r>
              <a:rPr lang="en-US" u="sng" dirty="0"/>
              <a:t>Team Approach</a:t>
            </a:r>
          </a:p>
          <a:p>
            <a:endParaRPr lang="en-US" dirty="0"/>
          </a:p>
          <a:p>
            <a:pPr marL="285750" indent="-285750">
              <a:buFont typeface="Arial" panose="020B0604020202020204" pitchFamily="34" charset="0"/>
              <a:buChar char="•"/>
            </a:pPr>
            <a:r>
              <a:rPr lang="en-US" dirty="0"/>
              <a:t>Reentry court team meets to debrief on each participants progress or noncompliance.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Utilize community mentors to assist participants and advise of team of the participants’ progress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Where applicable, interact with treatment providers to also learn of their response to such programming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Intense supervision (i.e., increase contact) with the probation officer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Frequent contact between the entire team and participant during reentry court sessions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2259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1190-7B3F-4DC7-B2C2-CC131B509B03}"/>
              </a:ext>
            </a:extLst>
          </p:cNvPr>
          <p:cNvSpPr>
            <a:spLocks noGrp="1"/>
          </p:cNvSpPr>
          <p:nvPr>
            <p:ph type="title"/>
          </p:nvPr>
        </p:nvSpPr>
        <p:spPr>
          <a:xfrm>
            <a:off x="521207" y="448056"/>
            <a:ext cx="9920147" cy="640080"/>
          </a:xfrm>
        </p:spPr>
        <p:txBody>
          <a:bodyPr>
            <a:normAutofit/>
          </a:bodyPr>
          <a:lstStyle/>
          <a:p>
            <a:r>
              <a:rPr lang="en-US" sz="3600" dirty="0"/>
              <a:t>Reentry Court – District of Minnesota</a:t>
            </a:r>
          </a:p>
        </p:txBody>
      </p:sp>
      <p:pic>
        <p:nvPicPr>
          <p:cNvPr id="4" name="Content Placeholder 3">
            <a:extLst>
              <a:ext uri="{FF2B5EF4-FFF2-40B4-BE49-F238E27FC236}">
                <a16:creationId xmlns:a16="http://schemas.microsoft.com/office/drawing/2014/main" id="{A0898C55-1350-4A09-B959-98D3D6E200DC}"/>
              </a:ext>
            </a:extLst>
          </p:cNvPr>
          <p:cNvPicPr>
            <a:picLocks noGrp="1" noChangeAspect="1"/>
          </p:cNvPicPr>
          <p:nvPr>
            <p:ph sz="quarter" idx="10"/>
          </p:nvPr>
        </p:nvPicPr>
        <p:blipFill>
          <a:blip r:embed="rId2"/>
          <a:stretch>
            <a:fillRect/>
          </a:stretch>
        </p:blipFill>
        <p:spPr>
          <a:xfrm>
            <a:off x="521207" y="1477108"/>
            <a:ext cx="4810125" cy="4657969"/>
          </a:xfrm>
          <a:prstGeom prst="rect">
            <a:avLst/>
          </a:prstGeom>
        </p:spPr>
      </p:pic>
      <p:sp>
        <p:nvSpPr>
          <p:cNvPr id="5" name="TextBox 4">
            <a:extLst>
              <a:ext uri="{FF2B5EF4-FFF2-40B4-BE49-F238E27FC236}">
                <a16:creationId xmlns:a16="http://schemas.microsoft.com/office/drawing/2014/main" id="{976C484C-7540-45CA-A8A3-634E30C8E55C}"/>
              </a:ext>
            </a:extLst>
          </p:cNvPr>
          <p:cNvSpPr txBox="1"/>
          <p:nvPr/>
        </p:nvSpPr>
        <p:spPr>
          <a:xfrm>
            <a:off x="5447323" y="1477108"/>
            <a:ext cx="6150708" cy="4801314"/>
          </a:xfrm>
          <a:prstGeom prst="rect">
            <a:avLst/>
          </a:prstGeom>
          <a:noFill/>
        </p:spPr>
        <p:txBody>
          <a:bodyPr wrap="square" rtlCol="0">
            <a:spAutoFit/>
          </a:bodyPr>
          <a:lstStyle/>
          <a:p>
            <a:pPr algn="ctr"/>
            <a:r>
              <a:rPr lang="en-US" b="1" u="sng" dirty="0"/>
              <a:t>Evidence-Based Practices</a:t>
            </a:r>
          </a:p>
          <a:p>
            <a:pPr algn="ctr"/>
            <a:endParaRPr lang="en-US" b="1" u="sng" dirty="0"/>
          </a:p>
          <a:p>
            <a:pPr marL="285750" indent="-285750" algn="just">
              <a:buFont typeface="Arial" panose="020B0604020202020204" pitchFamily="34" charset="0"/>
              <a:buChar char="•"/>
            </a:pPr>
            <a:r>
              <a:rPr lang="en-US" dirty="0"/>
              <a:t>Reliance on our Post Conviction Risk Assessment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Utilization of STARR Skill Sets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Address Risk/Needs through intervention techniques: Treatment Programs, Employment, Family Counseling, etc.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Use of Cognitive Behavioral Therapeutic Programming</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Incentives/Rewards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Ongoing support via Family, Mentorship, Faith Based Organizations, etc.</a:t>
            </a:r>
          </a:p>
        </p:txBody>
      </p:sp>
    </p:spTree>
    <p:extLst>
      <p:ext uri="{BB962C8B-B14F-4D97-AF65-F5344CB8AC3E}">
        <p14:creationId xmlns:p14="http://schemas.microsoft.com/office/powerpoint/2010/main" val="164881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57E8AB56-819A-49B9-B5F6-C1096F693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3557D528-A227-4B3B-9023-2F3D0781F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E8901DC2-8B37-4756-A389-A0681334D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6E78D4E0-3EA7-43AA-AE34-F34662B0F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5C70AAAD-4EB0-43E3-8E4D-75F92B460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749D2068-B206-421D-91CC-778F558C6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900A61BF-A68C-44B8-90D9-A4FB9BAED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A155D1C5-E5FE-48DE-8EA7-7BA3A72E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514D1785-2D2F-4A7B-B13B-570D681DC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5E20AD47-8779-41F6-A0A5-0A36409AA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7" name="Rectangle 36">
              <a:extLst>
                <a:ext uri="{FF2B5EF4-FFF2-40B4-BE49-F238E27FC236}">
                  <a16:creationId xmlns:a16="http://schemas.microsoft.com/office/drawing/2014/main" id="{677AAA6D-9071-4CA2-BEC8-F5C2E8132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5">
              <a:extLst>
                <a:ext uri="{FF2B5EF4-FFF2-40B4-BE49-F238E27FC236}">
                  <a16:creationId xmlns:a16="http://schemas.microsoft.com/office/drawing/2014/main" id="{23A94EDD-AB7C-4C78-A68E-AFE4CF15B4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7B7A8CA-FCF0-44EC-A941-AC9F7D74DC70}"/>
              </a:ext>
            </a:extLst>
          </p:cNvPr>
          <p:cNvSpPr>
            <a:spLocks noGrp="1"/>
          </p:cNvSpPr>
          <p:nvPr>
            <p:ph type="title"/>
          </p:nvPr>
        </p:nvSpPr>
        <p:spPr>
          <a:xfrm>
            <a:off x="539496" y="532737"/>
            <a:ext cx="4015974" cy="1461163"/>
          </a:xfrm>
        </p:spPr>
        <p:txBody>
          <a:bodyPr vert="horz" lIns="91440" tIns="45720" rIns="91440" bIns="45720" rtlCol="0" anchor="ctr">
            <a:noAutofit/>
          </a:bodyPr>
          <a:lstStyle/>
          <a:p>
            <a:pPr>
              <a:lnSpc>
                <a:spcPct val="90000"/>
              </a:lnSpc>
            </a:pPr>
            <a:r>
              <a:rPr lang="en-US" sz="3600" dirty="0">
                <a:solidFill>
                  <a:schemeClr val="bg2"/>
                </a:solidFill>
              </a:rPr>
              <a:t>Reentry Court – District of Minnesota</a:t>
            </a:r>
          </a:p>
        </p:txBody>
      </p:sp>
      <p:pic>
        <p:nvPicPr>
          <p:cNvPr id="8" name="Content Placeholder 4">
            <a:extLst>
              <a:ext uri="{FF2B5EF4-FFF2-40B4-BE49-F238E27FC236}">
                <a16:creationId xmlns:a16="http://schemas.microsoft.com/office/drawing/2014/main" id="{C9EAE42F-9075-4B85-A15A-77A8CB3C5D8C}"/>
              </a:ext>
            </a:extLst>
          </p:cNvPr>
          <p:cNvPicPr>
            <a:picLocks noChangeAspect="1"/>
          </p:cNvPicPr>
          <p:nvPr/>
        </p:nvPicPr>
        <p:blipFill rotWithShape="1">
          <a:blip r:embed="rId3">
            <a:extLst>
              <a:ext uri="{28A0092B-C50C-407E-A947-70E740481C1C}">
                <a14:useLocalDpi xmlns:a14="http://schemas.microsoft.com/office/drawing/2010/main" val="0"/>
              </a:ext>
            </a:extLst>
          </a:blip>
          <a:srcRect l="2833" r="5870" b="2"/>
          <a:stretch/>
        </p:blipFill>
        <p:spPr>
          <a:xfrm>
            <a:off x="5194607" y="803751"/>
            <a:ext cx="6391533" cy="5250498"/>
          </a:xfrm>
          <a:prstGeom prst="rect">
            <a:avLst/>
          </a:prstGeom>
        </p:spPr>
      </p:pic>
      <p:sp>
        <p:nvSpPr>
          <p:cNvPr id="40" name="Rectangle 39">
            <a:extLst>
              <a:ext uri="{FF2B5EF4-FFF2-40B4-BE49-F238E27FC236}">
                <a16:creationId xmlns:a16="http://schemas.microsoft.com/office/drawing/2014/main" id="{1EDC29B9-9A1E-484D-9BE4-A6BC330C6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Content Placeholder 6">
            <a:extLst>
              <a:ext uri="{FF2B5EF4-FFF2-40B4-BE49-F238E27FC236}">
                <a16:creationId xmlns:a16="http://schemas.microsoft.com/office/drawing/2014/main" id="{4FEB82BC-C45D-4B04-AEEE-78653A3C1481}"/>
              </a:ext>
            </a:extLst>
          </p:cNvPr>
          <p:cNvSpPr>
            <a:spLocks noGrp="1"/>
          </p:cNvSpPr>
          <p:nvPr>
            <p:ph sz="quarter" idx="10"/>
          </p:nvPr>
        </p:nvSpPr>
        <p:spPr>
          <a:xfrm>
            <a:off x="539496" y="2516912"/>
            <a:ext cx="4416552" cy="2896336"/>
          </a:xfrm>
        </p:spPr>
        <p:txBody>
          <a:bodyPr>
            <a:normAutofit/>
          </a:bodyPr>
          <a:lstStyle/>
          <a:p>
            <a:pPr marL="0" indent="0">
              <a:buNone/>
            </a:pPr>
            <a:endParaRPr lang="en-US" sz="2800" dirty="0"/>
          </a:p>
          <a:p>
            <a:pPr marL="0" indent="0">
              <a:buNone/>
            </a:pPr>
            <a:r>
              <a:rPr lang="en-US" sz="2800" dirty="0"/>
              <a:t>Eight Evidence-Based Principles For Effective Offender Intervention</a:t>
            </a:r>
          </a:p>
        </p:txBody>
      </p:sp>
    </p:spTree>
    <p:extLst>
      <p:ext uri="{BB962C8B-B14F-4D97-AF65-F5344CB8AC3E}">
        <p14:creationId xmlns:p14="http://schemas.microsoft.com/office/powerpoint/2010/main" val="309530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2F25159-47A9-44F7-B312-6E26A06E3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DFBE8CE-F048-4375-81F2-39C22C968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3B552D9-BE6A-4858-B352-6E2EF9F00C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4BFD0D-DC53-4A48-88D5-3846F85D2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52FC2CF-5CFE-40D3-9DC7-6D6A35C0F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652E8880-2AF6-4F43-841B-53A06EF71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4C0C724-AECC-440E-BD64-DC7847013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8F935FF3-0509-47A8-ACC5-5AF1D7D4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C58A8F7-9168-43B9-B34F-CEDE9D090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D1CC479C-BBB9-4C73-BCC7-5B28F7A7D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60645D5A-C4C0-4DA7-AF04-069F6B5A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ED373F68-6A63-4656-B096-BD0B40761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3" name="Group 23">
            <a:extLst>
              <a:ext uri="{FF2B5EF4-FFF2-40B4-BE49-F238E27FC236}">
                <a16:creationId xmlns:a16="http://schemas.microsoft.com/office/drawing/2014/main" id="{6468D082-E3BC-492A-9E7A-9AD1722F92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24">
              <a:extLst>
                <a:ext uri="{FF2B5EF4-FFF2-40B4-BE49-F238E27FC236}">
                  <a16:creationId xmlns:a16="http://schemas.microsoft.com/office/drawing/2014/main" id="{290753A0-F502-4BD2-8B29-13C0CC8A4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22324F21-759B-4D4E-AFE3-3D41F97D0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2F444FDA-8BE7-4FD9-99F8-EC05E1F7F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E8B94B7A-7584-4679-87E8-F645099A13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2DD5A21E-2AFB-4AC8-B9DE-382827197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3FC0F6F2-7EDE-4046-885C-3D5FD00F6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083C7FBA-31EE-42B4-9746-C11CE0755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4E17B448-C188-45F6-9BC4-3680B1C484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36C571F-733A-4957-9BA3-E6F62CFF95AB}"/>
              </a:ext>
            </a:extLst>
          </p:cNvPr>
          <p:cNvSpPr>
            <a:spLocks noGrp="1"/>
          </p:cNvSpPr>
          <p:nvPr>
            <p:ph type="title"/>
          </p:nvPr>
        </p:nvSpPr>
        <p:spPr>
          <a:xfrm>
            <a:off x="639098" y="629265"/>
            <a:ext cx="3421623" cy="5601210"/>
          </a:xfrm>
        </p:spPr>
        <p:txBody>
          <a:bodyPr vert="horz" lIns="91440" tIns="45720" rIns="91440" bIns="45720" rtlCol="0" anchor="ctr">
            <a:normAutofit/>
          </a:bodyPr>
          <a:lstStyle/>
          <a:p>
            <a:r>
              <a:rPr lang="en-US" sz="4000" b="0" i="0" kern="1200">
                <a:solidFill>
                  <a:schemeClr val="bg2"/>
                </a:solidFill>
                <a:latin typeface="+mj-lt"/>
                <a:ea typeface="+mj-ea"/>
                <a:cs typeface="+mj-cs"/>
              </a:rPr>
              <a:t>Reentry Court – District of Minnesota</a:t>
            </a:r>
          </a:p>
        </p:txBody>
      </p:sp>
      <p:sp>
        <p:nvSpPr>
          <p:cNvPr id="3" name="Content Placeholder 2">
            <a:extLst>
              <a:ext uri="{FF2B5EF4-FFF2-40B4-BE49-F238E27FC236}">
                <a16:creationId xmlns:a16="http://schemas.microsoft.com/office/drawing/2014/main" id="{BFB61B15-C098-483B-9B75-51D9A25E4992}"/>
              </a:ext>
            </a:extLst>
          </p:cNvPr>
          <p:cNvSpPr>
            <a:spLocks noGrp="1"/>
          </p:cNvSpPr>
          <p:nvPr>
            <p:ph sz="quarter" idx="10"/>
          </p:nvPr>
        </p:nvSpPr>
        <p:spPr>
          <a:xfrm>
            <a:off x="3431357" y="1216058"/>
            <a:ext cx="8101881" cy="3572758"/>
          </a:xfrm>
        </p:spPr>
        <p:txBody>
          <a:bodyPr vert="horz" lIns="91440" tIns="45720" rIns="91440" bIns="45720" rtlCol="0" anchor="ctr">
            <a:normAutofit lnSpcReduction="10000"/>
          </a:bodyPr>
          <a:lstStyle/>
          <a:p>
            <a:pPr>
              <a:lnSpc>
                <a:spcPct val="90000"/>
              </a:lnSpc>
            </a:pPr>
            <a:r>
              <a:rPr lang="en-US" sz="1400" dirty="0">
                <a:solidFill>
                  <a:schemeClr val="bg1"/>
                </a:solidFill>
              </a:rPr>
              <a:t>High risk offenders often face some or all the below barriers when releasing back into the community: </a:t>
            </a:r>
          </a:p>
          <a:p>
            <a:pPr lvl="1">
              <a:lnSpc>
                <a:spcPct val="90000"/>
              </a:lnSpc>
            </a:pPr>
            <a:r>
              <a:rPr lang="en-US" sz="1400" dirty="0">
                <a:solidFill>
                  <a:schemeClr val="bg1"/>
                </a:solidFill>
              </a:rPr>
              <a:t>Lengthy prison terms (some serve 10-20 year sentences)</a:t>
            </a:r>
          </a:p>
          <a:p>
            <a:pPr lvl="1">
              <a:lnSpc>
                <a:spcPct val="90000"/>
              </a:lnSpc>
            </a:pPr>
            <a:r>
              <a:rPr lang="en-US" sz="1400" dirty="0">
                <a:solidFill>
                  <a:schemeClr val="bg1"/>
                </a:solidFill>
              </a:rPr>
              <a:t>Extensive criminal history</a:t>
            </a:r>
          </a:p>
          <a:p>
            <a:pPr lvl="1">
              <a:lnSpc>
                <a:spcPct val="90000"/>
              </a:lnSpc>
            </a:pPr>
            <a:r>
              <a:rPr lang="en-US" sz="1400" dirty="0">
                <a:solidFill>
                  <a:schemeClr val="bg1"/>
                </a:solidFill>
              </a:rPr>
              <a:t>Limited or no employment history</a:t>
            </a:r>
          </a:p>
          <a:p>
            <a:pPr lvl="1">
              <a:lnSpc>
                <a:spcPct val="90000"/>
              </a:lnSpc>
            </a:pPr>
            <a:r>
              <a:rPr lang="en-US" sz="1400" dirty="0">
                <a:solidFill>
                  <a:schemeClr val="bg1"/>
                </a:solidFill>
              </a:rPr>
              <a:t>Lack of housing</a:t>
            </a:r>
          </a:p>
          <a:p>
            <a:pPr lvl="1">
              <a:lnSpc>
                <a:spcPct val="90000"/>
              </a:lnSpc>
            </a:pPr>
            <a:r>
              <a:rPr lang="en-US" sz="1400" dirty="0">
                <a:solidFill>
                  <a:schemeClr val="bg1"/>
                </a:solidFill>
              </a:rPr>
              <a:t>Substance abuse issues</a:t>
            </a:r>
          </a:p>
          <a:p>
            <a:pPr lvl="1">
              <a:lnSpc>
                <a:spcPct val="90000"/>
              </a:lnSpc>
            </a:pPr>
            <a:r>
              <a:rPr lang="en-US" sz="1400" dirty="0">
                <a:solidFill>
                  <a:schemeClr val="bg1"/>
                </a:solidFill>
              </a:rPr>
              <a:t>Mental health issues (sometimes undiagnosed)</a:t>
            </a:r>
          </a:p>
          <a:p>
            <a:pPr lvl="1">
              <a:lnSpc>
                <a:spcPct val="90000"/>
              </a:lnSpc>
            </a:pPr>
            <a:r>
              <a:rPr lang="en-US" sz="1400" dirty="0">
                <a:solidFill>
                  <a:schemeClr val="bg1"/>
                </a:solidFill>
              </a:rPr>
              <a:t>Limited transportation</a:t>
            </a:r>
          </a:p>
          <a:p>
            <a:pPr lvl="1">
              <a:lnSpc>
                <a:spcPct val="90000"/>
              </a:lnSpc>
            </a:pPr>
            <a:r>
              <a:rPr lang="en-US" sz="1400" dirty="0">
                <a:solidFill>
                  <a:schemeClr val="bg1"/>
                </a:solidFill>
              </a:rPr>
              <a:t>Lack of pro-social support</a:t>
            </a:r>
          </a:p>
          <a:p>
            <a:pPr lvl="1">
              <a:lnSpc>
                <a:spcPct val="90000"/>
              </a:lnSpc>
            </a:pPr>
            <a:r>
              <a:rPr lang="en-US" sz="1400" dirty="0">
                <a:solidFill>
                  <a:schemeClr val="bg1"/>
                </a:solidFill>
              </a:rPr>
              <a:t>Unstable families </a:t>
            </a:r>
          </a:p>
          <a:p>
            <a:pPr lvl="1">
              <a:lnSpc>
                <a:spcPct val="90000"/>
              </a:lnSpc>
            </a:pPr>
            <a:r>
              <a:rPr lang="en-US" sz="1400" dirty="0">
                <a:solidFill>
                  <a:schemeClr val="bg1"/>
                </a:solidFill>
              </a:rPr>
              <a:t>Unresolved legal issues</a:t>
            </a:r>
          </a:p>
          <a:p>
            <a:pPr marL="457200" lvl="1" indent="0">
              <a:lnSpc>
                <a:spcPct val="90000"/>
              </a:lnSpc>
            </a:pPr>
            <a:endParaRPr lang="en-US" sz="1100" dirty="0">
              <a:solidFill>
                <a:schemeClr val="bg1"/>
              </a:solidFill>
            </a:endParaRPr>
          </a:p>
        </p:txBody>
      </p:sp>
      <p:sp>
        <p:nvSpPr>
          <p:cNvPr id="34" name="Rectangle 33">
            <a:extLst>
              <a:ext uri="{FF2B5EF4-FFF2-40B4-BE49-F238E27FC236}">
                <a16:creationId xmlns:a16="http://schemas.microsoft.com/office/drawing/2014/main" id="{6C4DAE75-46B9-4826-A589-24DED7F18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FC867D3A-CA4C-4103-A2C8-AD2D04EA8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800" y="4653154"/>
            <a:ext cx="2996678" cy="152311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300343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946</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  Reentry Court - District of Minnesota</vt:lpstr>
      <vt:lpstr>Reentry Court – District of Minnesota</vt:lpstr>
      <vt:lpstr>Reentry Court – District of Minnesota</vt:lpstr>
      <vt:lpstr>Reentry Court – District of Minnesota </vt:lpstr>
      <vt:lpstr>Reentry Court – District of Minnesota</vt:lpstr>
      <vt:lpstr>Reentry Court – District of Minnesota</vt:lpstr>
      <vt:lpstr>Reentry Court – District of Minnesota</vt:lpstr>
      <vt:lpstr>Reentry Court – District of Minnesota</vt:lpstr>
      <vt:lpstr>Reentry Court – District of Minnesota</vt:lpstr>
      <vt:lpstr>Reentry Court – District of Minnesota</vt:lpstr>
      <vt:lpstr>Reentry Court – District of Minnesota</vt:lpstr>
      <vt:lpstr>Reentry Court – District of Minnesota</vt:lpstr>
      <vt:lpstr>Reentry Court – District of Minnesota</vt:lpstr>
      <vt:lpstr>Reentry Court – District of Minnesota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Reentry Court - District of Minnesota</dc:title>
  <dc:creator>Kito Bess</dc:creator>
  <cp:lastModifiedBy>Reggie Hall</cp:lastModifiedBy>
  <cp:revision>2</cp:revision>
  <cp:lastPrinted>2019-05-14T19:05:22Z</cp:lastPrinted>
  <dcterms:created xsi:type="dcterms:W3CDTF">2019-05-14T19:00:46Z</dcterms:created>
  <dcterms:modified xsi:type="dcterms:W3CDTF">2021-03-18T17:37:26Z</dcterms:modified>
</cp:coreProperties>
</file>