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9" r:id="rId9"/>
    <p:sldId id="265" r:id="rId10"/>
    <p:sldId id="268" r:id="rId11"/>
    <p:sldId id="267" r:id="rId12"/>
  </p:sldIdLst>
  <p:sldSz cx="12192000" cy="6858000"/>
  <p:notesSz cx="6400800" cy="8686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120"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6/4/2024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6/4/2024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6/4/2024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6/4/2024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treatment_solicitations@mnp.uscourt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C3D7-1A97-40E1-97FC-5D28175A50AF}"/>
              </a:ext>
            </a:extLst>
          </p:cNvPr>
          <p:cNvSpPr>
            <a:spLocks noGrp="1"/>
          </p:cNvSpPr>
          <p:nvPr>
            <p:ph type="ctrTitle"/>
          </p:nvPr>
        </p:nvSpPr>
        <p:spPr/>
        <p:txBody>
          <a:bodyPr/>
          <a:lstStyle/>
          <a:p>
            <a:r>
              <a:rPr lang="en-US" dirty="0"/>
              <a:t>U.S. Probation and Pretrial Services</a:t>
            </a:r>
          </a:p>
        </p:txBody>
      </p:sp>
      <p:sp>
        <p:nvSpPr>
          <p:cNvPr id="3" name="Subtitle 2">
            <a:extLst>
              <a:ext uri="{FF2B5EF4-FFF2-40B4-BE49-F238E27FC236}">
                <a16:creationId xmlns:a16="http://schemas.microsoft.com/office/drawing/2014/main" id="{0347B37E-E91F-4A73-AC8F-5B76D82B1B78}"/>
              </a:ext>
            </a:extLst>
          </p:cNvPr>
          <p:cNvSpPr>
            <a:spLocks noGrp="1"/>
          </p:cNvSpPr>
          <p:nvPr>
            <p:ph type="subTitle" idx="1"/>
          </p:nvPr>
        </p:nvSpPr>
        <p:spPr/>
        <p:txBody>
          <a:bodyPr/>
          <a:lstStyle/>
          <a:p>
            <a:r>
              <a:rPr lang="en-US" dirty="0"/>
              <a:t>District of Minnesota</a:t>
            </a:r>
          </a:p>
        </p:txBody>
      </p:sp>
    </p:spTree>
    <p:extLst>
      <p:ext uri="{BB962C8B-B14F-4D97-AF65-F5344CB8AC3E}">
        <p14:creationId xmlns:p14="http://schemas.microsoft.com/office/powerpoint/2010/main" val="214632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660358"/>
            <a:ext cx="8946541" cy="4588041"/>
          </a:xfrm>
        </p:spPr>
        <p:txBody>
          <a:bodyPr>
            <a:normAutofit/>
          </a:bodyPr>
          <a:lstStyle/>
          <a:p>
            <a:r>
              <a:rPr lang="en-US" dirty="0"/>
              <a:t>Provisional Shelter</a:t>
            </a:r>
          </a:p>
          <a:p>
            <a:pPr lvl="1"/>
            <a:r>
              <a:rPr lang="en-US" dirty="0"/>
              <a:t>Hennepin County</a:t>
            </a:r>
          </a:p>
          <a:p>
            <a:pPr lvl="1"/>
            <a:r>
              <a:rPr lang="en-US" dirty="0"/>
              <a:t>Juvenile clients, Minnesota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8354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E297-241A-4708-86E0-184CA1FC17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5C8B6E2-7BED-4CC9-A6B8-606C0AB1042D}"/>
              </a:ext>
            </a:extLst>
          </p:cNvPr>
          <p:cNvSpPr>
            <a:spLocks noGrp="1"/>
          </p:cNvSpPr>
          <p:nvPr>
            <p:ph idx="1"/>
          </p:nvPr>
        </p:nvSpPr>
        <p:spPr/>
        <p:txBody>
          <a:bodyPr/>
          <a:lstStyle/>
          <a:p>
            <a:r>
              <a:rPr lang="en-US" dirty="0"/>
              <a:t>Meeting minutes and the </a:t>
            </a:r>
            <a:r>
              <a:rPr lang="en-US" dirty="0" err="1"/>
              <a:t>powerpoint</a:t>
            </a:r>
            <a:r>
              <a:rPr lang="en-US" dirty="0"/>
              <a:t> slides will be posted at www.mnp.uscourts.gov/Vendors by 4:30 p.m. by June 7, 2024</a:t>
            </a:r>
          </a:p>
          <a:p>
            <a:endParaRPr lang="en-US" dirty="0"/>
          </a:p>
          <a:p>
            <a:r>
              <a:rPr lang="en-US" dirty="0"/>
              <a:t>All request for proposals can be downloaded at www.mnp.uscourts.gov/Vendors after July 1, 2024.</a:t>
            </a:r>
          </a:p>
          <a:p>
            <a:endParaRPr lang="en-US" dirty="0"/>
          </a:p>
          <a:p>
            <a:r>
              <a:rPr lang="en-US" dirty="0"/>
              <a:t>Questions?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7332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E917-8807-4584-805D-0C7522921B14}"/>
              </a:ext>
            </a:extLst>
          </p:cNvPr>
          <p:cNvSpPr>
            <a:spLocks noGrp="1"/>
          </p:cNvSpPr>
          <p:nvPr>
            <p:ph type="title"/>
          </p:nvPr>
        </p:nvSpPr>
        <p:spPr/>
        <p:txBody>
          <a:bodyPr/>
          <a:lstStyle/>
          <a:p>
            <a:r>
              <a:rPr lang="en-US" sz="2800" dirty="0"/>
              <a:t>Agenda </a:t>
            </a:r>
            <a:r>
              <a:rPr lang="en-US" dirty="0"/>
              <a:t>	</a:t>
            </a:r>
          </a:p>
        </p:txBody>
      </p:sp>
      <p:sp>
        <p:nvSpPr>
          <p:cNvPr id="3" name="Content Placeholder 2">
            <a:extLst>
              <a:ext uri="{FF2B5EF4-FFF2-40B4-BE49-F238E27FC236}">
                <a16:creationId xmlns:a16="http://schemas.microsoft.com/office/drawing/2014/main" id="{8F89F4D0-DFFB-4E7C-93FF-1181DD1809B9}"/>
              </a:ext>
            </a:extLst>
          </p:cNvPr>
          <p:cNvSpPr>
            <a:spLocks noGrp="1"/>
          </p:cNvSpPr>
          <p:nvPr>
            <p:ph idx="1"/>
          </p:nvPr>
        </p:nvSpPr>
        <p:spPr>
          <a:xfrm>
            <a:off x="1103312" y="1451812"/>
            <a:ext cx="8946541" cy="4796588"/>
          </a:xfrm>
        </p:spPr>
        <p:txBody>
          <a:bodyPr>
            <a:normAutofit fontScale="70000" lnSpcReduction="20000"/>
          </a:bodyPr>
          <a:lstStyle/>
          <a:p>
            <a:r>
              <a:rPr lang="en-US" dirty="0"/>
              <a:t>Introductions of Staff</a:t>
            </a:r>
          </a:p>
          <a:p>
            <a:pPr marL="0" indent="0">
              <a:buNone/>
            </a:pPr>
            <a:r>
              <a:rPr lang="en-US" dirty="0"/>
              <a:t>	</a:t>
            </a:r>
            <a:r>
              <a:rPr lang="en-US" sz="1400" dirty="0"/>
              <a:t>Darren Kerns, Acting Chief U.S. Probation Officer for the District of MN</a:t>
            </a:r>
          </a:p>
          <a:p>
            <a:pPr marL="0" indent="0">
              <a:buNone/>
            </a:pPr>
            <a:r>
              <a:rPr lang="en-US" sz="1400" dirty="0"/>
              <a:t>	Steve Blanding, Senior U.S. Probation Officer</a:t>
            </a:r>
          </a:p>
          <a:p>
            <a:pPr marL="0" indent="0">
              <a:buNone/>
            </a:pPr>
            <a:r>
              <a:rPr lang="en-US" sz="1400" dirty="0"/>
              <a:t>	Kiah Smith, Senior U.S. Probation Officer</a:t>
            </a:r>
          </a:p>
          <a:p>
            <a:pPr marL="0" indent="0">
              <a:buNone/>
            </a:pPr>
            <a:r>
              <a:rPr lang="en-US" sz="1400" dirty="0"/>
              <a:t>	Zach Zwahl, Senior U.S. Probation Officer</a:t>
            </a:r>
          </a:p>
          <a:p>
            <a:pPr marL="0" indent="0">
              <a:buNone/>
            </a:pPr>
            <a:r>
              <a:rPr lang="en-US" sz="1400" dirty="0"/>
              <a:t>	Kelly Moser, Senior U.S. Probation Officer</a:t>
            </a:r>
          </a:p>
          <a:p>
            <a:pPr marL="0" indent="0">
              <a:buNone/>
            </a:pPr>
            <a:r>
              <a:rPr lang="en-US" sz="1400" dirty="0"/>
              <a:t>	Kristina Gebhart, Senior U.S. Probation Officer</a:t>
            </a:r>
          </a:p>
          <a:p>
            <a:pPr marL="0" indent="0">
              <a:buNone/>
            </a:pPr>
            <a:r>
              <a:rPr lang="en-US" sz="1400" dirty="0"/>
              <a:t>	Brian James, Senior U.S. Probation Officer</a:t>
            </a:r>
          </a:p>
          <a:p>
            <a:pPr marL="0" indent="0">
              <a:buNone/>
            </a:pPr>
            <a:r>
              <a:rPr lang="en-US" sz="1400" dirty="0"/>
              <a:t>	El Shepherd, Senior U.S. Probation Officer</a:t>
            </a:r>
          </a:p>
          <a:p>
            <a:pPr marL="0" indent="0">
              <a:buNone/>
            </a:pPr>
            <a:r>
              <a:rPr lang="en-US" sz="1400" dirty="0"/>
              <a:t>	Sam Casselton, Contracting Officer</a:t>
            </a:r>
          </a:p>
          <a:p>
            <a:pPr marL="0" indent="0">
              <a:buNone/>
            </a:pPr>
            <a:r>
              <a:rPr lang="en-US" sz="1400" dirty="0"/>
              <a:t>	Dawn Heiber, Probation Services Assistant</a:t>
            </a:r>
          </a:p>
          <a:p>
            <a:pPr marL="0" indent="0">
              <a:buNone/>
            </a:pPr>
            <a:endParaRPr lang="en-US" sz="1400" dirty="0"/>
          </a:p>
          <a:p>
            <a:r>
              <a:rPr lang="en-US" dirty="0" err="1"/>
              <a:t>Powerpoint</a:t>
            </a:r>
            <a:r>
              <a:rPr lang="en-US" dirty="0"/>
              <a:t> presentation</a:t>
            </a:r>
          </a:p>
          <a:p>
            <a:pPr marL="0" indent="0">
              <a:buNone/>
            </a:pPr>
            <a:endParaRPr lang="en-US" dirty="0"/>
          </a:p>
          <a:p>
            <a:r>
              <a:rPr lang="en-US" dirty="0"/>
              <a:t>Questions? </a:t>
            </a:r>
            <a:endParaRPr lang="en-US" sz="1600" dirty="0"/>
          </a:p>
          <a:p>
            <a:pPr marL="0" indent="0">
              <a:buNone/>
            </a:pPr>
            <a:endParaRPr lang="en-US" dirty="0"/>
          </a:p>
          <a:p>
            <a:r>
              <a:rPr lang="en-US" dirty="0"/>
              <a:t>Meeting minutes and the </a:t>
            </a:r>
            <a:r>
              <a:rPr lang="en-US" dirty="0" err="1"/>
              <a:t>powerpoint</a:t>
            </a:r>
            <a:r>
              <a:rPr lang="en-US" dirty="0"/>
              <a:t> slides will be posted at www.mnp.uscourts.gov/Vendors by 4:30 p.m. on June 7, 2024</a:t>
            </a:r>
          </a:p>
          <a:p>
            <a:endParaRPr lang="en-US" dirty="0"/>
          </a:p>
          <a:p>
            <a:endParaRPr lang="en-US" dirty="0"/>
          </a:p>
        </p:txBody>
      </p:sp>
    </p:spTree>
    <p:extLst>
      <p:ext uri="{BB962C8B-B14F-4D97-AF65-F5344CB8AC3E}">
        <p14:creationId xmlns:p14="http://schemas.microsoft.com/office/powerpoint/2010/main" val="154849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A76F-7A10-42EF-B7BE-F2C2306EC752}"/>
              </a:ext>
            </a:extLst>
          </p:cNvPr>
          <p:cNvSpPr>
            <a:spLocks noGrp="1"/>
          </p:cNvSpPr>
          <p:nvPr>
            <p:ph type="title"/>
          </p:nvPr>
        </p:nvSpPr>
        <p:spPr/>
        <p:txBody>
          <a:bodyPr/>
          <a:lstStyle/>
          <a:p>
            <a:r>
              <a:rPr lang="en-US" sz="2800" dirty="0"/>
              <a:t>Acquisition of Treatment Services, Transitional Housing, and Mentoring Agreements – </a:t>
            </a:r>
            <a:r>
              <a:rPr lang="en-US" sz="2800" i="1" dirty="0"/>
              <a:t>Assessment Phase</a:t>
            </a:r>
          </a:p>
        </p:txBody>
      </p:sp>
      <p:sp>
        <p:nvSpPr>
          <p:cNvPr id="3" name="Content Placeholder 2">
            <a:extLst>
              <a:ext uri="{FF2B5EF4-FFF2-40B4-BE49-F238E27FC236}">
                <a16:creationId xmlns:a16="http://schemas.microsoft.com/office/drawing/2014/main" id="{240CE068-7C21-4727-9278-880B0BAC1999}"/>
              </a:ext>
            </a:extLst>
          </p:cNvPr>
          <p:cNvSpPr>
            <a:spLocks noGrp="1"/>
          </p:cNvSpPr>
          <p:nvPr>
            <p:ph idx="1"/>
          </p:nvPr>
        </p:nvSpPr>
        <p:spPr>
          <a:xfrm>
            <a:off x="1103312" y="1628274"/>
            <a:ext cx="8946541" cy="4620125"/>
          </a:xfrm>
        </p:spPr>
        <p:txBody>
          <a:bodyPr>
            <a:normAutofit fontScale="85000" lnSpcReduction="10000"/>
          </a:bodyPr>
          <a:lstStyle/>
          <a:p>
            <a:pPr marL="0" indent="0">
              <a:buNone/>
            </a:pPr>
            <a:endParaRPr lang="en-US" dirty="0"/>
          </a:p>
          <a:p>
            <a:r>
              <a:rPr lang="en-US" sz="1900" dirty="0"/>
              <a:t>Assess current client needs (must have an identified need to order to procure for services)</a:t>
            </a:r>
          </a:p>
          <a:p>
            <a:pPr marL="0" indent="0">
              <a:buNone/>
            </a:pPr>
            <a:endParaRPr lang="en-US" sz="1900" dirty="0"/>
          </a:p>
          <a:p>
            <a:r>
              <a:rPr lang="en-US" sz="1900" dirty="0"/>
              <a:t>Design catchment areas </a:t>
            </a:r>
          </a:p>
          <a:p>
            <a:pPr lvl="1"/>
            <a:r>
              <a:rPr lang="en-US" sz="1900" dirty="0"/>
              <a:t>Geographic area in the which the vendor must be located and provide services</a:t>
            </a:r>
          </a:p>
          <a:p>
            <a:pPr lvl="1"/>
            <a:r>
              <a:rPr lang="en-US" sz="1900" dirty="0"/>
              <a:t>Area could be a </a:t>
            </a:r>
            <a:r>
              <a:rPr lang="en-US" sz="1900" dirty="0" err="1"/>
              <a:t>zipcode</a:t>
            </a:r>
            <a:r>
              <a:rPr lang="en-US" sz="1900" dirty="0"/>
              <a:t>, city, county, or multiple</a:t>
            </a:r>
          </a:p>
          <a:p>
            <a:pPr marL="0" indent="0">
              <a:buNone/>
            </a:pPr>
            <a:endParaRPr lang="en-US" sz="1900" dirty="0"/>
          </a:p>
          <a:p>
            <a:r>
              <a:rPr lang="en-US" sz="1900" dirty="0"/>
              <a:t>Identify vendors to be sent a request for proposal</a:t>
            </a:r>
          </a:p>
          <a:p>
            <a:endParaRPr lang="en-US" sz="1900" dirty="0"/>
          </a:p>
          <a:p>
            <a:r>
              <a:rPr lang="en-US" sz="1900" dirty="0"/>
              <a:t>Interested vendors submit letter of interest to Sam Casselton</a:t>
            </a:r>
          </a:p>
          <a:p>
            <a:endParaRPr lang="en-US" sz="1900" dirty="0"/>
          </a:p>
          <a:p>
            <a:r>
              <a:rPr lang="en-US" dirty="0"/>
              <a:t>During week of July 1st, solicitation packets will be emailed to identified vendors.  Packets also will be posted to https://www.mnp.uscourts.gov/solicitation</a:t>
            </a:r>
            <a:endParaRPr lang="en-US" sz="1900" dirty="0"/>
          </a:p>
          <a:p>
            <a:endParaRPr lang="en-US" sz="1900" dirty="0"/>
          </a:p>
          <a:p>
            <a:pPr marL="0" indent="0">
              <a:buNone/>
            </a:pPr>
            <a:endParaRPr lang="en-US" dirty="0"/>
          </a:p>
        </p:txBody>
      </p:sp>
    </p:spTree>
    <p:extLst>
      <p:ext uri="{BB962C8B-B14F-4D97-AF65-F5344CB8AC3E}">
        <p14:creationId xmlns:p14="http://schemas.microsoft.com/office/powerpoint/2010/main" val="6092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1EDCC-C8F7-40A0-878F-3A43959148B3}"/>
              </a:ext>
            </a:extLst>
          </p:cNvPr>
          <p:cNvSpPr>
            <a:spLocks noGrp="1"/>
          </p:cNvSpPr>
          <p:nvPr>
            <p:ph type="title"/>
          </p:nvPr>
        </p:nvSpPr>
        <p:spPr/>
        <p:txBody>
          <a:bodyPr/>
          <a:lstStyle/>
          <a:p>
            <a:r>
              <a:rPr lang="en-US" sz="2600" dirty="0"/>
              <a:t>Treatment Services, Transitional Housing, and Mentoring Blanket Purchase Agreements - </a:t>
            </a:r>
            <a:r>
              <a:rPr lang="en-US" sz="2600" i="1" dirty="0"/>
              <a:t>Assessment Phase</a:t>
            </a:r>
            <a:br>
              <a:rPr lang="en-US" sz="2800" dirty="0"/>
            </a:br>
            <a:br>
              <a:rPr lang="en-US" sz="2800" dirty="0"/>
            </a:br>
            <a:endParaRPr lang="en-US" sz="2800" dirty="0"/>
          </a:p>
        </p:txBody>
      </p:sp>
      <p:sp>
        <p:nvSpPr>
          <p:cNvPr id="3" name="Content Placeholder 2">
            <a:extLst>
              <a:ext uri="{FF2B5EF4-FFF2-40B4-BE49-F238E27FC236}">
                <a16:creationId xmlns:a16="http://schemas.microsoft.com/office/drawing/2014/main" id="{C13753F3-1270-4031-8ACD-8D5576411820}"/>
              </a:ext>
            </a:extLst>
          </p:cNvPr>
          <p:cNvSpPr>
            <a:spLocks noGrp="1"/>
          </p:cNvSpPr>
          <p:nvPr>
            <p:ph idx="1"/>
          </p:nvPr>
        </p:nvSpPr>
        <p:spPr>
          <a:xfrm>
            <a:off x="1103312" y="1532021"/>
            <a:ext cx="8946541" cy="4940968"/>
          </a:xfrm>
        </p:spPr>
        <p:txBody>
          <a:bodyPr>
            <a:noAutofit/>
          </a:bodyPr>
          <a:lstStyle/>
          <a:p>
            <a:pPr marL="0" indent="0">
              <a:buNone/>
            </a:pPr>
            <a:r>
              <a:rPr lang="en-US" sz="1600" baseline="30000" dirty="0"/>
              <a:t> </a:t>
            </a:r>
            <a:endParaRPr lang="en-US" sz="1600" dirty="0"/>
          </a:p>
          <a:p>
            <a:r>
              <a:rPr lang="en-US" sz="1600" dirty="0"/>
              <a:t>Request for Proposal Packets include:</a:t>
            </a:r>
          </a:p>
          <a:p>
            <a:pPr lvl="1"/>
            <a:r>
              <a:rPr lang="en-US" sz="1600" dirty="0"/>
              <a:t>Date and time the request for proposal is due (approximately 4 weeks)</a:t>
            </a:r>
          </a:p>
          <a:p>
            <a:pPr lvl="1"/>
            <a:r>
              <a:rPr lang="en-US" sz="1600" dirty="0"/>
              <a:t>Catchment area for providing services </a:t>
            </a:r>
          </a:p>
          <a:p>
            <a:pPr lvl="1"/>
            <a:r>
              <a:rPr lang="en-US" sz="1600" dirty="0"/>
              <a:t>Statement of Work (Section C)- lists all expectations for the vendor including file maintenance and reports, disclosure of information, staff restrictions</a:t>
            </a:r>
          </a:p>
          <a:p>
            <a:pPr lvl="1"/>
            <a:r>
              <a:rPr lang="en-US" sz="1600" dirty="0"/>
              <a:t>Project codes for needed services (description of each project code included in the Statement of Work)</a:t>
            </a:r>
          </a:p>
          <a:p>
            <a:pPr lvl="1"/>
            <a:r>
              <a:rPr lang="en-US" sz="1600" dirty="0"/>
              <a:t>Required staff qualifications for each project code (description included in the Statement of Work)</a:t>
            </a:r>
          </a:p>
          <a:p>
            <a:pPr lvl="1"/>
            <a:r>
              <a:rPr lang="en-US" sz="1600" dirty="0"/>
              <a:t>Local needs, if applicable (end of Section C)</a:t>
            </a:r>
          </a:p>
          <a:p>
            <a:pPr lvl="1"/>
            <a:r>
              <a:rPr lang="en-US" sz="1600" dirty="0"/>
              <a:t>Terms and conditions </a:t>
            </a:r>
          </a:p>
          <a:p>
            <a:pPr lvl="1"/>
            <a:r>
              <a:rPr lang="en-US" sz="1600" dirty="0"/>
              <a:t>Vendor questions must be submitted in writing no later than 12:00 pm Central Standard Time on July 12, 2024.  All questions and answers will be posted at www.mnp.uscourts.gov/Vendors </a:t>
            </a:r>
          </a:p>
          <a:p>
            <a:pPr lvl="1"/>
            <a:endParaRPr lang="en-US" sz="1600" dirty="0"/>
          </a:p>
        </p:txBody>
      </p:sp>
    </p:spTree>
    <p:extLst>
      <p:ext uri="{BB962C8B-B14F-4D97-AF65-F5344CB8AC3E}">
        <p14:creationId xmlns:p14="http://schemas.microsoft.com/office/powerpoint/2010/main" val="21049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89B3-F525-4404-A504-6AD577D4B14B}"/>
              </a:ext>
            </a:extLst>
          </p:cNvPr>
          <p:cNvSpPr>
            <a:spLocks noGrp="1"/>
          </p:cNvSpPr>
          <p:nvPr>
            <p:ph type="title"/>
          </p:nvPr>
        </p:nvSpPr>
        <p:spPr>
          <a:xfrm>
            <a:off x="645130" y="393032"/>
            <a:ext cx="9623335" cy="1211179"/>
          </a:xfrm>
        </p:spPr>
        <p:txBody>
          <a:bodyPr/>
          <a:lstStyle/>
          <a:p>
            <a:r>
              <a:rPr lang="en-US" sz="2600" dirty="0"/>
              <a:t>Treatment Services, Transitional Housing, and Mentoring</a:t>
            </a:r>
            <a:br>
              <a:rPr lang="en-US" sz="2600" dirty="0"/>
            </a:br>
            <a:r>
              <a:rPr lang="en-US" sz="2600" dirty="0"/>
              <a:t>Blanket Purchase Agreement - </a:t>
            </a:r>
            <a:r>
              <a:rPr lang="en-US" sz="2600" i="1" dirty="0"/>
              <a:t>Evaluation Phase</a:t>
            </a:r>
          </a:p>
        </p:txBody>
      </p:sp>
      <p:sp>
        <p:nvSpPr>
          <p:cNvPr id="3" name="Content Placeholder 2">
            <a:extLst>
              <a:ext uri="{FF2B5EF4-FFF2-40B4-BE49-F238E27FC236}">
                <a16:creationId xmlns:a16="http://schemas.microsoft.com/office/drawing/2014/main" id="{48DA5055-DF1B-4643-ACE8-63BDF1B68A7F}"/>
              </a:ext>
            </a:extLst>
          </p:cNvPr>
          <p:cNvSpPr>
            <a:spLocks noGrp="1"/>
          </p:cNvSpPr>
          <p:nvPr>
            <p:ph idx="1"/>
          </p:nvPr>
        </p:nvSpPr>
        <p:spPr>
          <a:xfrm>
            <a:off x="1103312" y="1604211"/>
            <a:ext cx="8946541" cy="4860757"/>
          </a:xfrm>
        </p:spPr>
        <p:txBody>
          <a:bodyPr>
            <a:normAutofit fontScale="25000" lnSpcReduction="20000"/>
          </a:bodyPr>
          <a:lstStyle/>
          <a:p>
            <a:r>
              <a:rPr lang="en-US" sz="6400" dirty="0"/>
              <a:t>Mandatory Requirements with Pass/Fail Criteria </a:t>
            </a:r>
          </a:p>
          <a:p>
            <a:pPr lvl="1"/>
            <a:r>
              <a:rPr lang="en-US" sz="6400" dirty="0"/>
              <a:t>Submitted by date and time required</a:t>
            </a:r>
          </a:p>
          <a:p>
            <a:pPr lvl="1"/>
            <a:r>
              <a:rPr lang="en-US" sz="6400" dirty="0"/>
              <a:t>Vendor signed/dated submission </a:t>
            </a:r>
          </a:p>
          <a:p>
            <a:pPr lvl="1"/>
            <a:r>
              <a:rPr lang="en-US" sz="6400" dirty="0"/>
              <a:t>Provided all requested documentation</a:t>
            </a:r>
          </a:p>
          <a:p>
            <a:pPr lvl="1"/>
            <a:r>
              <a:rPr lang="en-US" sz="6400" dirty="0"/>
              <a:t>Project code price listed for all project codes/years (30-minute units)</a:t>
            </a:r>
          </a:p>
          <a:p>
            <a:pPr lvl="1"/>
            <a:r>
              <a:rPr lang="en-US" sz="6400" dirty="0"/>
              <a:t>Ability to provide services for all project codes noted in solicitation (subcontracting allowed)</a:t>
            </a:r>
          </a:p>
          <a:p>
            <a:pPr lvl="1"/>
            <a:r>
              <a:rPr lang="en-US" sz="6400" dirty="0"/>
              <a:t>Services are able to be provided on October 1</a:t>
            </a:r>
            <a:r>
              <a:rPr lang="en-US" sz="6400" baseline="30000" dirty="0"/>
              <a:t>st</a:t>
            </a:r>
            <a:endParaRPr lang="en-US" sz="6400" dirty="0"/>
          </a:p>
          <a:p>
            <a:pPr lvl="1"/>
            <a:r>
              <a:rPr lang="en-US" sz="6400" dirty="0"/>
              <a:t>Proposals emailed to </a:t>
            </a:r>
            <a:r>
              <a:rPr lang="en-US" sz="6400" dirty="0">
                <a:hlinkClick r:id="rId2"/>
              </a:rPr>
              <a:t>treatment_solicitations@mnp.uscourts.gov</a:t>
            </a:r>
            <a:r>
              <a:rPr lang="en-US" sz="6400" dirty="0"/>
              <a:t>, no paper copies </a:t>
            </a:r>
          </a:p>
          <a:p>
            <a:pPr lvl="1"/>
            <a:endParaRPr lang="en-US" sz="6400" dirty="0"/>
          </a:p>
          <a:p>
            <a:r>
              <a:rPr lang="en-US" sz="6400" dirty="0"/>
              <a:t>Vendor site available to provide services within catchment area</a:t>
            </a:r>
          </a:p>
          <a:p>
            <a:pPr marL="0" indent="0">
              <a:buNone/>
            </a:pPr>
            <a:endParaRPr lang="en-US" sz="6400" dirty="0"/>
          </a:p>
          <a:p>
            <a:r>
              <a:rPr lang="en-US" sz="6400" dirty="0"/>
              <a:t>Staff Qualifications (staff must meet the requirements for noted project codes)</a:t>
            </a:r>
          </a:p>
          <a:p>
            <a:endParaRPr lang="en-US" sz="6400" dirty="0"/>
          </a:p>
          <a:p>
            <a:r>
              <a:rPr lang="en-US" sz="6400" dirty="0"/>
              <a:t>Past performance may be taken into account</a:t>
            </a:r>
          </a:p>
          <a:p>
            <a:endParaRPr lang="en-US" dirty="0"/>
          </a:p>
          <a:p>
            <a:pPr lvl="1"/>
            <a:endParaRPr lang="en-US" dirty="0"/>
          </a:p>
          <a:p>
            <a:pPr marL="457200" lvl="1" indent="0">
              <a:buNone/>
            </a:pPr>
            <a:endParaRPr lang="en-US" dirty="0"/>
          </a:p>
          <a:p>
            <a:pPr marL="457200" lvl="1"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153822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BF2A-5B31-4C81-9967-7CBCB60A52F0}"/>
              </a:ext>
            </a:extLst>
          </p:cNvPr>
          <p:cNvSpPr>
            <a:spLocks noGrp="1"/>
          </p:cNvSpPr>
          <p:nvPr>
            <p:ph type="title"/>
          </p:nvPr>
        </p:nvSpPr>
        <p:spPr>
          <a:xfrm>
            <a:off x="646111" y="452718"/>
            <a:ext cx="9404723" cy="1400530"/>
          </a:xfrm>
        </p:spPr>
        <p:txBody>
          <a:bodyPr/>
          <a:lstStyle/>
          <a:p>
            <a:r>
              <a:rPr lang="en-US" sz="2600" dirty="0"/>
              <a:t>Treatment Services, Transitional Housing, and Mentoring</a:t>
            </a:r>
            <a:br>
              <a:rPr lang="en-US" sz="2600" dirty="0"/>
            </a:br>
            <a:r>
              <a:rPr lang="en-US" sz="2600" dirty="0"/>
              <a:t>Blanket Purchase Agreement - </a:t>
            </a:r>
            <a:r>
              <a:rPr lang="en-US" sz="2600" i="1" dirty="0"/>
              <a:t>Award Phase</a:t>
            </a:r>
            <a:br>
              <a:rPr lang="en-US" dirty="0"/>
            </a:br>
            <a:endParaRPr lang="en-US" dirty="0"/>
          </a:p>
        </p:txBody>
      </p:sp>
      <p:sp>
        <p:nvSpPr>
          <p:cNvPr id="3" name="Content Placeholder 2">
            <a:extLst>
              <a:ext uri="{FF2B5EF4-FFF2-40B4-BE49-F238E27FC236}">
                <a16:creationId xmlns:a16="http://schemas.microsoft.com/office/drawing/2014/main" id="{0C813F2E-6DDC-48B9-8D9E-18C0FDED5EA4}"/>
              </a:ext>
            </a:extLst>
          </p:cNvPr>
          <p:cNvSpPr>
            <a:spLocks noGrp="1"/>
          </p:cNvSpPr>
          <p:nvPr>
            <p:ph idx="1"/>
          </p:nvPr>
        </p:nvSpPr>
        <p:spPr>
          <a:xfrm>
            <a:off x="1103312" y="1644316"/>
            <a:ext cx="8946541" cy="4604083"/>
          </a:xfrm>
        </p:spPr>
        <p:txBody>
          <a:bodyPr>
            <a:normAutofit fontScale="92500" lnSpcReduction="20000"/>
          </a:bodyPr>
          <a:lstStyle/>
          <a:p>
            <a:r>
              <a:rPr lang="en-US" sz="1700" dirty="0"/>
              <a:t>On-site evaluation conducted for technically acceptable, lowest price vendor</a:t>
            </a:r>
          </a:p>
          <a:p>
            <a:endParaRPr lang="en-US" sz="1700" dirty="0"/>
          </a:p>
          <a:p>
            <a:r>
              <a:rPr lang="en-US" sz="1700" dirty="0"/>
              <a:t>If offeror’s facility meets all solicitation requirements, responsibility determination will be conducted:</a:t>
            </a:r>
          </a:p>
          <a:p>
            <a:pPr lvl="1"/>
            <a:r>
              <a:rPr lang="en-US" sz="1700" dirty="0"/>
              <a:t>References contacted</a:t>
            </a:r>
          </a:p>
          <a:p>
            <a:pPr lvl="1"/>
            <a:r>
              <a:rPr lang="en-US" sz="1700" dirty="0"/>
              <a:t>Verify vendor is a legal business in State of MN</a:t>
            </a:r>
          </a:p>
          <a:p>
            <a:pPr lvl="1"/>
            <a:r>
              <a:rPr lang="en-US" sz="1700" dirty="0"/>
              <a:t>Review list of parties excluded from federal procurement programs</a:t>
            </a:r>
          </a:p>
          <a:p>
            <a:pPr marL="457200" lvl="1" indent="0">
              <a:buNone/>
            </a:pPr>
            <a:endParaRPr lang="en-US" sz="1700" dirty="0"/>
          </a:p>
          <a:p>
            <a:r>
              <a:rPr lang="en-US" sz="1700" dirty="0"/>
              <a:t>Lowest Priced, Technically Acceptable vendor awarded agreement</a:t>
            </a:r>
          </a:p>
          <a:p>
            <a:endParaRPr lang="en-US" sz="1700" dirty="0"/>
          </a:p>
          <a:p>
            <a:r>
              <a:rPr lang="en-US" sz="1700" dirty="0"/>
              <a:t>Selected vendors will be mailed award packets during mid September</a:t>
            </a:r>
          </a:p>
          <a:p>
            <a:endParaRPr lang="en-US" sz="1700" dirty="0"/>
          </a:p>
          <a:p>
            <a:r>
              <a:rPr lang="en-US" sz="1700" dirty="0"/>
              <a:t>Vendor invoice documentation is emailed by U.S. Probation during October.  Invoices are due by the 10</a:t>
            </a:r>
            <a:r>
              <a:rPr lang="en-US" sz="1700" baseline="30000" dirty="0"/>
              <a:t>th</a:t>
            </a:r>
            <a:r>
              <a:rPr lang="en-US" sz="1700" dirty="0"/>
              <a:t> of each month.   Payments are issued by the U.S. Department of the Treasury through direct deposit.</a:t>
            </a:r>
          </a:p>
          <a:p>
            <a:endParaRPr lang="en-US" dirty="0"/>
          </a:p>
          <a:p>
            <a:pPr lvl="1"/>
            <a:endParaRPr lang="en-US" dirty="0"/>
          </a:p>
        </p:txBody>
      </p:sp>
    </p:spTree>
    <p:extLst>
      <p:ext uri="{BB962C8B-B14F-4D97-AF65-F5344CB8AC3E}">
        <p14:creationId xmlns:p14="http://schemas.microsoft.com/office/powerpoint/2010/main" val="107207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9AE5F-7F17-4452-813F-44B039EFA5EE}"/>
              </a:ext>
            </a:extLst>
          </p:cNvPr>
          <p:cNvSpPr>
            <a:spLocks noGrp="1"/>
          </p:cNvSpPr>
          <p:nvPr>
            <p:ph type="title"/>
          </p:nvPr>
        </p:nvSpPr>
        <p:spPr/>
        <p:txBody>
          <a:bodyPr/>
          <a:lstStyle/>
          <a:p>
            <a:r>
              <a:rPr lang="en-US" dirty="0"/>
              <a:t>Good To Know</a:t>
            </a:r>
          </a:p>
        </p:txBody>
      </p:sp>
      <p:sp>
        <p:nvSpPr>
          <p:cNvPr id="3" name="Content Placeholder 2">
            <a:extLst>
              <a:ext uri="{FF2B5EF4-FFF2-40B4-BE49-F238E27FC236}">
                <a16:creationId xmlns:a16="http://schemas.microsoft.com/office/drawing/2014/main" id="{F29123A5-9244-446B-BB70-5803BF699E43}"/>
              </a:ext>
            </a:extLst>
          </p:cNvPr>
          <p:cNvSpPr>
            <a:spLocks noGrp="1"/>
          </p:cNvSpPr>
          <p:nvPr>
            <p:ph idx="1"/>
          </p:nvPr>
        </p:nvSpPr>
        <p:spPr>
          <a:xfrm>
            <a:off x="1103312" y="1572126"/>
            <a:ext cx="8946541" cy="4676273"/>
          </a:xfrm>
        </p:spPr>
        <p:txBody>
          <a:bodyPr>
            <a:normAutofit fontScale="92500" lnSpcReduction="20000"/>
          </a:bodyPr>
          <a:lstStyle/>
          <a:p>
            <a:r>
              <a:rPr lang="en-US" sz="1900" dirty="0"/>
              <a:t>Agreements begin October 1, 2024, and end September 30, 2025.  Option year 1 through 4 possible if client need is identified. </a:t>
            </a:r>
          </a:p>
          <a:p>
            <a:endParaRPr lang="en-US" sz="1900" dirty="0"/>
          </a:p>
          <a:p>
            <a:r>
              <a:rPr lang="en-US" sz="1900" dirty="0"/>
              <a:t>We cannot guarantee the number of referrals or when referrals will be received</a:t>
            </a:r>
          </a:p>
          <a:p>
            <a:endParaRPr lang="en-US" sz="1900" dirty="0"/>
          </a:p>
          <a:p>
            <a:r>
              <a:rPr lang="en-US" sz="1900" dirty="0"/>
              <a:t>Funding is dependent upon Congress providing us a budget</a:t>
            </a:r>
          </a:p>
          <a:p>
            <a:endParaRPr lang="en-US" sz="1900" dirty="0"/>
          </a:p>
          <a:p>
            <a:r>
              <a:rPr lang="en-US" sz="1900" dirty="0"/>
              <a:t>To judiciously use public funds and assist as many clients as possible, we ask that alternative funding sources be explored and we are the funding source of last resort (i.e. consolidated funding, insurance).</a:t>
            </a:r>
          </a:p>
          <a:p>
            <a:endParaRPr lang="en-US" sz="1900" dirty="0"/>
          </a:p>
          <a:p>
            <a:r>
              <a:rPr lang="en-US" sz="1900" dirty="0"/>
              <a:t>Vendor monitoring visits are conducted in the Fall and Spring each year to review the facility and client files.  We encourage evidence-based practices by vendors, and outcome measures may be requested.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0688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9AE5F-7F17-4452-813F-44B039EFA5EE}"/>
              </a:ext>
            </a:extLst>
          </p:cNvPr>
          <p:cNvSpPr>
            <a:spLocks noGrp="1"/>
          </p:cNvSpPr>
          <p:nvPr>
            <p:ph type="title"/>
          </p:nvPr>
        </p:nvSpPr>
        <p:spPr/>
        <p:txBody>
          <a:bodyPr/>
          <a:lstStyle/>
          <a:p>
            <a:r>
              <a:rPr lang="en-US" dirty="0"/>
              <a:t>New for FY2025</a:t>
            </a:r>
          </a:p>
        </p:txBody>
      </p:sp>
      <p:sp>
        <p:nvSpPr>
          <p:cNvPr id="3" name="Content Placeholder 2">
            <a:extLst>
              <a:ext uri="{FF2B5EF4-FFF2-40B4-BE49-F238E27FC236}">
                <a16:creationId xmlns:a16="http://schemas.microsoft.com/office/drawing/2014/main" id="{F29123A5-9244-446B-BB70-5803BF699E43}"/>
              </a:ext>
            </a:extLst>
          </p:cNvPr>
          <p:cNvSpPr>
            <a:spLocks noGrp="1"/>
          </p:cNvSpPr>
          <p:nvPr>
            <p:ph idx="1"/>
          </p:nvPr>
        </p:nvSpPr>
        <p:spPr>
          <a:xfrm>
            <a:off x="1103312" y="1572126"/>
            <a:ext cx="8946541" cy="4676273"/>
          </a:xfrm>
        </p:spPr>
        <p:txBody>
          <a:bodyPr>
            <a:normAutofit/>
          </a:bodyPr>
          <a:lstStyle/>
          <a:p>
            <a:r>
              <a:rPr lang="en-US" sz="1900" dirty="0"/>
              <a:t>4 possible option years instead of 2</a:t>
            </a:r>
          </a:p>
          <a:p>
            <a:r>
              <a:rPr lang="en-US" sz="1900" dirty="0" err="1"/>
              <a:t>Telemed</a:t>
            </a:r>
            <a:r>
              <a:rPr lang="en-US" sz="1900" dirty="0"/>
              <a:t> included on most treatment project codes</a:t>
            </a:r>
          </a:p>
          <a:p>
            <a:r>
              <a:rPr lang="en-US" sz="1900" dirty="0"/>
              <a:t>Monitoring and documentation </a:t>
            </a:r>
            <a:r>
              <a:rPr lang="en-US" sz="1900"/>
              <a:t>requirement changes</a:t>
            </a:r>
            <a:endParaRPr lang="en-US" sz="1900"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8301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317072"/>
            <a:ext cx="8946541" cy="4931327"/>
          </a:xfrm>
        </p:spPr>
        <p:txBody>
          <a:bodyPr>
            <a:normAutofit fontScale="92500" lnSpcReduction="20000"/>
          </a:bodyPr>
          <a:lstStyle/>
          <a:p>
            <a:r>
              <a:rPr lang="en-US" dirty="0"/>
              <a:t>Mental Health Treatment</a:t>
            </a:r>
          </a:p>
          <a:p>
            <a:pPr lvl="1"/>
            <a:r>
              <a:rPr lang="en-US" dirty="0"/>
              <a:t>Identified Catchment areas (subject to change) </a:t>
            </a:r>
          </a:p>
          <a:p>
            <a:pPr marL="914400" lvl="2" indent="0">
              <a:buNone/>
            </a:pPr>
            <a:r>
              <a:rPr lang="en-US" sz="1800" dirty="0"/>
              <a:t>Ramsey County</a:t>
            </a:r>
          </a:p>
          <a:p>
            <a:pPr marL="914400" lvl="2" indent="0">
              <a:buNone/>
            </a:pPr>
            <a:r>
              <a:rPr lang="en-US" sz="1800" dirty="0"/>
              <a:t>Hennepin County</a:t>
            </a:r>
          </a:p>
          <a:p>
            <a:r>
              <a:rPr lang="en-US" dirty="0"/>
              <a:t>Mental Health Treatment, Re-Entry Court Participants</a:t>
            </a:r>
          </a:p>
          <a:p>
            <a:pPr lvl="1"/>
            <a:r>
              <a:rPr lang="en-US" dirty="0"/>
              <a:t>Identified Catchment areas (subject to change) </a:t>
            </a:r>
          </a:p>
          <a:p>
            <a:pPr marL="914400" lvl="2" indent="0">
              <a:buNone/>
            </a:pPr>
            <a:r>
              <a:rPr lang="en-US" sz="1800" dirty="0"/>
              <a:t>Ramsey County</a:t>
            </a:r>
          </a:p>
          <a:p>
            <a:pPr marL="914400" lvl="2" indent="0">
              <a:buNone/>
            </a:pPr>
            <a:r>
              <a:rPr lang="en-US" sz="1800" dirty="0"/>
              <a:t>Hennepin County</a:t>
            </a:r>
          </a:p>
          <a:p>
            <a:r>
              <a:rPr lang="en-US" dirty="0"/>
              <a:t>Sex Offender Treatment </a:t>
            </a:r>
          </a:p>
          <a:p>
            <a:pPr lvl="1"/>
            <a:r>
              <a:rPr lang="en-US" dirty="0"/>
              <a:t>Identified Catchment areas (subject to change) </a:t>
            </a:r>
          </a:p>
          <a:p>
            <a:pPr marL="914400" lvl="2" indent="0">
              <a:buNone/>
            </a:pPr>
            <a:r>
              <a:rPr lang="en-US" sz="1800" dirty="0"/>
              <a:t>Winona County</a:t>
            </a:r>
          </a:p>
          <a:p>
            <a:pPr marL="914400" lvl="2" indent="0">
              <a:buNone/>
            </a:pPr>
            <a:r>
              <a:rPr lang="en-US" sz="1800" dirty="0"/>
              <a:t>Counties of Aitkin, Becker, Beltrami, Benton, Big Stone, Cass, Clay, Clearwater, Crow Wing, Douglas, Grant, Hubbard, Itasca, Kanabec, Kandiyohi, Kittson, Koochiching, Lake of the Woods, Mahnomen, Marshall, Mille Lacs, Morrison, Norman, Otter Tail, Pennington, Polk, Pope, Red Lake, Roseau, Stearns, Stevens, Swift, Todd, Traverse, Wadena, or Wilkin</a:t>
            </a:r>
          </a:p>
          <a:p>
            <a:pPr marL="914400" lvl="2" indent="0">
              <a:buNone/>
            </a:pPr>
            <a:endParaRPr lang="en-US" sz="1800" dirty="0"/>
          </a:p>
          <a:p>
            <a:pPr marL="914400" lvl="2" indent="0">
              <a:buNone/>
            </a:pPr>
            <a:endParaRPr lang="en-US" sz="1800" dirty="0"/>
          </a:p>
          <a:p>
            <a:pPr marL="914400" lvl="2" indent="0">
              <a:buNone/>
            </a:pPr>
            <a:endParaRPr lang="en-US" sz="1800" dirty="0"/>
          </a:p>
          <a:p>
            <a:pPr lvl="1"/>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31821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1729</TotalTime>
  <Words>1004</Words>
  <Application>Microsoft Office PowerPoint</Application>
  <PresentationFormat>Widescreen</PresentationFormat>
  <Paragraphs>122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U.S. Probation and Pretrial Services</vt:lpstr>
      <vt:lpstr>Agenda  </vt:lpstr>
      <vt:lpstr>Acquisition of Treatment Services, Transitional Housing, and Mentoring Agreements – Assessment Phase</vt:lpstr>
      <vt:lpstr>Treatment Services, Transitional Housing, and Mentoring Blanket Purchase Agreements - Assessment Phase  </vt:lpstr>
      <vt:lpstr>Treatment Services, Transitional Housing, and Mentoring Blanket Purchase Agreement - Evaluation Phase</vt:lpstr>
      <vt:lpstr>Treatment Services, Transitional Housing, and Mentoring Blanket Purchase Agreement - Award Phase </vt:lpstr>
      <vt:lpstr>Good To Know</vt:lpstr>
      <vt:lpstr>New for FY2025</vt:lpstr>
      <vt:lpstr>Current Needs </vt:lpstr>
      <vt:lpstr>Current Needs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Probation and Pretrial Services</dc:title>
  <dc:creator>Lisa Martinetto</dc:creator>
  <cp:lastModifiedBy>Sam Casselton</cp:lastModifiedBy>
  <cp:revision>38</cp:revision>
  <cp:lastPrinted>2022-06-14T14:48:48Z</cp:lastPrinted>
  <dcterms:created xsi:type="dcterms:W3CDTF">2019-06-12T13:40:24Z</dcterms:created>
  <dcterms:modified xsi:type="dcterms:W3CDTF">2024-06-04T14:58:40Z</dcterms:modified>
</cp:coreProperties>
</file>